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8" r:id="rId1"/>
  </p:sldMasterIdLst>
  <p:notesMasterIdLst>
    <p:notesMasterId r:id="rId7"/>
  </p:notesMasterIdLst>
  <p:sldIdLst>
    <p:sldId id="264" r:id="rId2"/>
    <p:sldId id="263" r:id="rId3"/>
    <p:sldId id="258" r:id="rId4"/>
    <p:sldId id="262" r:id="rId5"/>
    <p:sldId id="265" r:id="rId6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emplates for Poster" id="{E64B40D6-6E68-4F20-8B05-A171232CD75B}">
          <p14:sldIdLst>
            <p14:sldId id="264"/>
            <p14:sldId id="263"/>
            <p14:sldId id="258"/>
            <p14:sldId id="262"/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6171" userDrawn="1">
          <p15:clr>
            <a:srgbClr val="A4A3A4"/>
          </p15:clr>
        </p15:guide>
        <p15:guide id="2" orient="horz" pos="2843" userDrawn="1">
          <p15:clr>
            <a:srgbClr val="A4A3A4"/>
          </p15:clr>
        </p15:guide>
        <p15:guide id="3" orient="horz" pos="1548" userDrawn="1">
          <p15:clr>
            <a:srgbClr val="A4A3A4"/>
          </p15:clr>
        </p15:guide>
        <p15:guide id="4" orient="horz" pos="532" userDrawn="1">
          <p15:clr>
            <a:srgbClr val="A4A3A4"/>
          </p15:clr>
        </p15:guide>
        <p15:guide id="5" orient="horz" pos="901" userDrawn="1">
          <p15:clr>
            <a:srgbClr val="A4A3A4"/>
          </p15:clr>
        </p15:guide>
        <p15:guide id="6" pos="4284" userDrawn="1">
          <p15:clr>
            <a:srgbClr val="A4A3A4"/>
          </p15:clr>
        </p15:guide>
        <p15:guide id="7" pos="4032" userDrawn="1">
          <p15:clr>
            <a:srgbClr val="A4A3A4"/>
          </p15:clr>
        </p15:guide>
        <p15:guide id="8" pos="2160" userDrawn="1">
          <p15:clr>
            <a:srgbClr val="A4A3A4"/>
          </p15:clr>
        </p15:guide>
        <p15:guide id="9" pos="36" userDrawn="1">
          <p15:clr>
            <a:srgbClr val="A4A3A4"/>
          </p15:clr>
        </p15:guide>
        <p15:guide id="10" pos="252" userDrawn="1">
          <p15:clr>
            <a:srgbClr val="A4A3A4"/>
          </p15:clr>
        </p15:guide>
        <p15:guide id="11" pos="28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B3"/>
    <a:srgbClr val="FF9933"/>
    <a:srgbClr val="0000FF"/>
    <a:srgbClr val="FF9999"/>
    <a:srgbClr val="FF7C80"/>
    <a:srgbClr val="FDF0E7"/>
    <a:srgbClr val="0099CC"/>
    <a:srgbClr val="FF99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92" autoAdjust="0"/>
    <p:restoredTop sz="94660"/>
  </p:normalViewPr>
  <p:slideViewPr>
    <p:cSldViewPr snapToGrid="0">
      <p:cViewPr>
        <p:scale>
          <a:sx n="75" d="100"/>
          <a:sy n="75" d="100"/>
        </p:scale>
        <p:origin x="3276" y="156"/>
      </p:cViewPr>
      <p:guideLst>
        <p:guide orient="horz" pos="6171"/>
        <p:guide orient="horz" pos="2843"/>
        <p:guide orient="horz" pos="1548"/>
        <p:guide orient="horz" pos="532"/>
        <p:guide orient="horz" pos="901"/>
        <p:guide pos="4284"/>
        <p:guide pos="4032"/>
        <p:guide pos="2160"/>
        <p:guide pos="36"/>
        <p:guide pos="252"/>
        <p:guide pos="28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41DC01-6A24-4804-A217-0DB440FD1361}" type="datetimeFigureOut">
              <a:rPr kumimoji="1" lang="ja-JP" altLang="en-US" smtClean="0"/>
              <a:t>2021/2/2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126952-480A-46C0-9DB3-68B7FAC4F3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2788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26952-480A-46C0-9DB3-68B7FAC4F34F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1975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mplat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 userDrawn="1"/>
        </p:nvSpPr>
        <p:spPr>
          <a:xfrm>
            <a:off x="154460" y="654909"/>
            <a:ext cx="6549081" cy="8847437"/>
          </a:xfrm>
          <a:prstGeom prst="roundRect">
            <a:avLst>
              <a:gd name="adj" fmla="val 1006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2"/>
          <p:cNvGrpSpPr/>
          <p:nvPr userDrawn="1"/>
        </p:nvGrpSpPr>
        <p:grpSpPr>
          <a:xfrm rot="20502531">
            <a:off x="869975" y="1114331"/>
            <a:ext cx="2251410" cy="3913948"/>
            <a:chOff x="-3102824" y="4129032"/>
            <a:chExt cx="2824969" cy="5402152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4" name="角丸四角形 3"/>
            <p:cNvSpPr/>
            <p:nvPr/>
          </p:nvSpPr>
          <p:spPr>
            <a:xfrm>
              <a:off x="-3102823" y="4572165"/>
              <a:ext cx="534356" cy="1770285"/>
            </a:xfrm>
            <a:prstGeom prst="roundRect">
              <a:avLst>
                <a:gd name="adj" fmla="val 3378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角丸四角形 4"/>
            <p:cNvSpPr/>
            <p:nvPr/>
          </p:nvSpPr>
          <p:spPr>
            <a:xfrm>
              <a:off x="-2506609" y="4327901"/>
              <a:ext cx="534357" cy="2023471"/>
            </a:xfrm>
            <a:prstGeom prst="roundRect">
              <a:avLst>
                <a:gd name="adj" fmla="val 3522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角丸四角形 5"/>
            <p:cNvSpPr/>
            <p:nvPr/>
          </p:nvSpPr>
          <p:spPr>
            <a:xfrm>
              <a:off x="-1910394" y="4129032"/>
              <a:ext cx="534357" cy="2250800"/>
            </a:xfrm>
            <a:prstGeom prst="roundRect">
              <a:avLst>
                <a:gd name="adj" fmla="val 3522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角丸四角形 6"/>
            <p:cNvSpPr/>
            <p:nvPr/>
          </p:nvSpPr>
          <p:spPr>
            <a:xfrm>
              <a:off x="-1305148" y="4327901"/>
              <a:ext cx="534357" cy="2023471"/>
            </a:xfrm>
            <a:prstGeom prst="roundRect">
              <a:avLst>
                <a:gd name="adj" fmla="val 3522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-3102824" y="6104238"/>
              <a:ext cx="2332033" cy="147045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角丸四角形 8"/>
            <p:cNvSpPr/>
            <p:nvPr/>
          </p:nvSpPr>
          <p:spPr>
            <a:xfrm rot="2288005">
              <a:off x="-902689" y="6152084"/>
              <a:ext cx="624834" cy="2236430"/>
            </a:xfrm>
            <a:prstGeom prst="roundRect">
              <a:avLst>
                <a:gd name="adj" fmla="val 3522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台形 9"/>
            <p:cNvSpPr/>
            <p:nvPr/>
          </p:nvSpPr>
          <p:spPr>
            <a:xfrm flipV="1">
              <a:off x="-3098946" y="7562960"/>
              <a:ext cx="2332032" cy="1371600"/>
            </a:xfrm>
            <a:prstGeom prst="trapezoid">
              <a:avLst>
                <a:gd name="adj" fmla="val 2121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-2836396" y="8777127"/>
              <a:ext cx="1802640" cy="75405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2" name="グループ化 11"/>
          <p:cNvGrpSpPr/>
          <p:nvPr userDrawn="1"/>
        </p:nvGrpSpPr>
        <p:grpSpPr>
          <a:xfrm rot="974119" flipH="1">
            <a:off x="3759053" y="1067343"/>
            <a:ext cx="2245233" cy="3913948"/>
            <a:chOff x="-3102824" y="4129032"/>
            <a:chExt cx="2817218" cy="5402153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3" name="角丸四角形 12"/>
            <p:cNvSpPr/>
            <p:nvPr/>
          </p:nvSpPr>
          <p:spPr>
            <a:xfrm>
              <a:off x="-3102823" y="4572165"/>
              <a:ext cx="534356" cy="1770285"/>
            </a:xfrm>
            <a:prstGeom prst="roundRect">
              <a:avLst>
                <a:gd name="adj" fmla="val 3378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角丸四角形 13"/>
            <p:cNvSpPr/>
            <p:nvPr/>
          </p:nvSpPr>
          <p:spPr>
            <a:xfrm>
              <a:off x="-2506609" y="4327901"/>
              <a:ext cx="534357" cy="2023471"/>
            </a:xfrm>
            <a:prstGeom prst="roundRect">
              <a:avLst>
                <a:gd name="adj" fmla="val 3522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-1910394" y="4129032"/>
              <a:ext cx="534357" cy="2250800"/>
            </a:xfrm>
            <a:prstGeom prst="roundRect">
              <a:avLst>
                <a:gd name="adj" fmla="val 3522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角丸四角形 15"/>
            <p:cNvSpPr/>
            <p:nvPr/>
          </p:nvSpPr>
          <p:spPr>
            <a:xfrm>
              <a:off x="-1305148" y="4327901"/>
              <a:ext cx="534357" cy="2023471"/>
            </a:xfrm>
            <a:prstGeom prst="roundRect">
              <a:avLst>
                <a:gd name="adj" fmla="val 3522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-3102824" y="6104238"/>
              <a:ext cx="2332033" cy="147045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角丸四角形 17"/>
            <p:cNvSpPr/>
            <p:nvPr/>
          </p:nvSpPr>
          <p:spPr>
            <a:xfrm rot="2288005">
              <a:off x="-910440" y="6176049"/>
              <a:ext cx="624834" cy="2191472"/>
            </a:xfrm>
            <a:prstGeom prst="roundRect">
              <a:avLst>
                <a:gd name="adj" fmla="val 3522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台形 18"/>
            <p:cNvSpPr/>
            <p:nvPr/>
          </p:nvSpPr>
          <p:spPr>
            <a:xfrm flipV="1">
              <a:off x="-3098946" y="7562960"/>
              <a:ext cx="2332032" cy="1371600"/>
            </a:xfrm>
            <a:prstGeom prst="trapezoid">
              <a:avLst>
                <a:gd name="adj" fmla="val 2121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-2862274" y="8790618"/>
              <a:ext cx="1865801" cy="7405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1" name="テキスト ボックス 20"/>
          <p:cNvSpPr txBox="1"/>
          <p:nvPr userDrawn="1"/>
        </p:nvSpPr>
        <p:spPr>
          <a:xfrm>
            <a:off x="464086" y="1509528"/>
            <a:ext cx="5929828" cy="27597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3000"/>
              </a:spcAft>
            </a:pPr>
            <a:r>
              <a:rPr kumimoji="1" lang="ja-JP" altLang="en-US" sz="3200" b="1" dirty="0" smtClean="0">
                <a:solidFill>
                  <a:schemeClr val="bg1">
                    <a:lumMod val="50000"/>
                  </a:schemeClr>
                </a:solidFill>
              </a:rPr>
              <a:t>検査用手袋の供給量不足につき</a:t>
            </a:r>
            <a:endParaRPr kumimoji="1" lang="en-US" altLang="ja-JP" sz="32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>
              <a:spcAft>
                <a:spcPts val="1000"/>
              </a:spcAft>
            </a:pPr>
            <a:r>
              <a:rPr kumimoji="1" lang="ja-JP" altLang="en-US" sz="5400" b="1" dirty="0" smtClean="0">
                <a:solidFill>
                  <a:schemeClr val="tx2"/>
                </a:solidFill>
              </a:rPr>
              <a:t>手袋の使い分けに</a:t>
            </a:r>
            <a:endParaRPr kumimoji="1" lang="en-US" altLang="ja-JP" sz="5400" b="1" dirty="0" smtClean="0">
              <a:solidFill>
                <a:schemeClr val="tx2"/>
              </a:solidFill>
            </a:endParaRPr>
          </a:p>
          <a:p>
            <a:pPr algn="ctr">
              <a:spcAft>
                <a:spcPts val="1000"/>
              </a:spcAft>
            </a:pPr>
            <a:r>
              <a:rPr kumimoji="1" lang="ja-JP" altLang="en-US" sz="5400" b="1" dirty="0" smtClean="0">
                <a:solidFill>
                  <a:schemeClr val="tx2"/>
                </a:solidFill>
              </a:rPr>
              <a:t>ご協力ください</a:t>
            </a:r>
            <a:endParaRPr kumimoji="1" lang="en-US" altLang="ja-JP" sz="5400" b="1" dirty="0" smtClean="0">
              <a:solidFill>
                <a:schemeClr val="tx2"/>
              </a:solidFill>
            </a:endParaRPr>
          </a:p>
        </p:txBody>
      </p:sp>
      <p:sp>
        <p:nvSpPr>
          <p:cNvPr id="22" name="片側の 2 つの角を丸めた四角形 21"/>
          <p:cNvSpPr/>
          <p:nvPr userDrawn="1"/>
        </p:nvSpPr>
        <p:spPr>
          <a:xfrm>
            <a:off x="406213" y="5355867"/>
            <a:ext cx="2885828" cy="724583"/>
          </a:xfrm>
          <a:prstGeom prst="round2SameRect">
            <a:avLst>
              <a:gd name="adj1" fmla="val 41667"/>
              <a:gd name="adj2" fmla="val 0"/>
            </a:avLst>
          </a:prstGeom>
          <a:solidFill>
            <a:srgbClr val="0099CC"/>
          </a:solidFill>
          <a:ln w="57150">
            <a:solidFill>
              <a:srgbClr val="00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300"/>
              </a:spcAft>
            </a:pPr>
            <a:r>
              <a:rPr kumimoji="1" lang="ja-JP" altLang="en-US" b="1" dirty="0" smtClean="0">
                <a:solidFill>
                  <a:schemeClr val="bg1"/>
                </a:solidFill>
              </a:rPr>
              <a:t>ニトリル製</a:t>
            </a:r>
            <a:endParaRPr kumimoji="1" lang="en-US" altLang="ja-JP" b="1" dirty="0" smtClean="0">
              <a:solidFill>
                <a:schemeClr val="bg1"/>
              </a:solidFill>
            </a:endParaRPr>
          </a:p>
          <a:p>
            <a:pPr algn="ctr">
              <a:spcAft>
                <a:spcPts val="300"/>
              </a:spcAft>
            </a:pPr>
            <a:r>
              <a:rPr kumimoji="1" lang="ja-JP" altLang="en-US" sz="1400" b="1" dirty="0" smtClean="0">
                <a:solidFill>
                  <a:schemeClr val="bg1"/>
                </a:solidFill>
              </a:rPr>
              <a:t>（伸びが良く、フィット感あり）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23" name="片側の 2 つの角を丸めた四角形 22"/>
          <p:cNvSpPr/>
          <p:nvPr userDrawn="1"/>
        </p:nvSpPr>
        <p:spPr>
          <a:xfrm>
            <a:off x="3561238" y="5355867"/>
            <a:ext cx="2885827" cy="724583"/>
          </a:xfrm>
          <a:prstGeom prst="round2SameRect">
            <a:avLst>
              <a:gd name="adj1" fmla="val 41667"/>
              <a:gd name="adj2" fmla="val 0"/>
            </a:avLst>
          </a:prstGeom>
          <a:solidFill>
            <a:srgbClr val="FF9933"/>
          </a:solidFill>
          <a:ln w="5715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300"/>
              </a:spcAft>
            </a:pPr>
            <a:r>
              <a:rPr kumimoji="1" lang="ja-JP" altLang="en-US" b="1" dirty="0" smtClean="0">
                <a:solidFill>
                  <a:schemeClr val="bg1"/>
                </a:solidFill>
              </a:rPr>
              <a:t>ビニル製</a:t>
            </a:r>
            <a:endParaRPr kumimoji="1" lang="en-US" altLang="ja-JP" b="1" dirty="0" smtClean="0">
              <a:solidFill>
                <a:schemeClr val="bg1"/>
              </a:solidFill>
            </a:endParaRPr>
          </a:p>
          <a:p>
            <a:pPr algn="ctr">
              <a:spcAft>
                <a:spcPts val="300"/>
              </a:spcAft>
            </a:pPr>
            <a:r>
              <a:rPr kumimoji="1" lang="ja-JP" altLang="en-US" sz="1400" b="1" dirty="0" smtClean="0">
                <a:solidFill>
                  <a:schemeClr val="bg1"/>
                </a:solidFill>
              </a:rPr>
              <a:t>（比較的安価で着脱が容易）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24" name="片側の 2 つの角を丸めた四角形 23"/>
          <p:cNvSpPr/>
          <p:nvPr userDrawn="1"/>
        </p:nvSpPr>
        <p:spPr>
          <a:xfrm rot="10800000" flipV="1">
            <a:off x="3561237" y="6096263"/>
            <a:ext cx="2885827" cy="3111238"/>
          </a:xfrm>
          <a:prstGeom prst="round2SameRect">
            <a:avLst>
              <a:gd name="adj1" fmla="val 0"/>
              <a:gd name="adj2" fmla="val 13342"/>
            </a:avLst>
          </a:prstGeom>
          <a:noFill/>
          <a:ln w="5715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b"/>
          <a:lstStyle/>
          <a:p>
            <a:pPr algn="ctr">
              <a:spcAft>
                <a:spcPts val="300"/>
              </a:spcAft>
            </a:pPr>
            <a:r>
              <a:rPr kumimoji="1" lang="ja-JP" altLang="en-US" sz="1600" b="1" dirty="0" smtClean="0">
                <a:solidFill>
                  <a:schemeClr val="accent2"/>
                </a:solidFill>
              </a:rPr>
              <a:t>など</a:t>
            </a:r>
            <a:endParaRPr kumimoji="1" lang="ja-JP" altLang="en-US" sz="1600" b="1" dirty="0">
              <a:solidFill>
                <a:schemeClr val="accent2"/>
              </a:solidFill>
            </a:endParaRPr>
          </a:p>
        </p:txBody>
      </p:sp>
      <p:sp>
        <p:nvSpPr>
          <p:cNvPr id="25" name="片側の 2 つの角を丸めた四角形 24"/>
          <p:cNvSpPr/>
          <p:nvPr userDrawn="1"/>
        </p:nvSpPr>
        <p:spPr>
          <a:xfrm rot="10800000" flipV="1">
            <a:off x="406212" y="6096263"/>
            <a:ext cx="2885827" cy="3111238"/>
          </a:xfrm>
          <a:prstGeom prst="round2SameRect">
            <a:avLst>
              <a:gd name="adj1" fmla="val 0"/>
              <a:gd name="adj2" fmla="val 13342"/>
            </a:avLst>
          </a:prstGeom>
          <a:noFill/>
          <a:ln w="57150">
            <a:solidFill>
              <a:srgbClr val="00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b"/>
          <a:lstStyle/>
          <a:p>
            <a:pPr algn="ctr">
              <a:spcAft>
                <a:spcPts val="300"/>
              </a:spcAft>
            </a:pPr>
            <a:r>
              <a:rPr kumimoji="1" lang="ja-JP" altLang="en-US" sz="1600" b="1" dirty="0" smtClean="0">
                <a:solidFill>
                  <a:srgbClr val="0099CC"/>
                </a:solidFill>
              </a:rPr>
              <a:t>など</a:t>
            </a:r>
            <a:endParaRPr kumimoji="1" lang="ja-JP" altLang="en-US" sz="1600" b="1" dirty="0">
              <a:solidFill>
                <a:srgbClr val="0099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173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emplat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 userDrawn="1"/>
        </p:nvSpPr>
        <p:spPr>
          <a:xfrm>
            <a:off x="154460" y="654909"/>
            <a:ext cx="6549081" cy="8847437"/>
          </a:xfrm>
          <a:prstGeom prst="roundRect">
            <a:avLst>
              <a:gd name="adj" fmla="val 1006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2"/>
          <p:cNvGrpSpPr/>
          <p:nvPr userDrawn="1"/>
        </p:nvGrpSpPr>
        <p:grpSpPr>
          <a:xfrm rot="20502531">
            <a:off x="1065346" y="996764"/>
            <a:ext cx="1860669" cy="3234668"/>
            <a:chOff x="-3102824" y="4129032"/>
            <a:chExt cx="2824969" cy="5402152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4" name="角丸四角形 3"/>
            <p:cNvSpPr/>
            <p:nvPr/>
          </p:nvSpPr>
          <p:spPr>
            <a:xfrm>
              <a:off x="-3102823" y="4572165"/>
              <a:ext cx="534356" cy="1770285"/>
            </a:xfrm>
            <a:prstGeom prst="roundRect">
              <a:avLst>
                <a:gd name="adj" fmla="val 3378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角丸四角形 4"/>
            <p:cNvSpPr/>
            <p:nvPr/>
          </p:nvSpPr>
          <p:spPr>
            <a:xfrm>
              <a:off x="-2506609" y="4327901"/>
              <a:ext cx="534357" cy="2023471"/>
            </a:xfrm>
            <a:prstGeom prst="roundRect">
              <a:avLst>
                <a:gd name="adj" fmla="val 3522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角丸四角形 5"/>
            <p:cNvSpPr/>
            <p:nvPr/>
          </p:nvSpPr>
          <p:spPr>
            <a:xfrm>
              <a:off x="-1910394" y="4129032"/>
              <a:ext cx="534357" cy="2250800"/>
            </a:xfrm>
            <a:prstGeom prst="roundRect">
              <a:avLst>
                <a:gd name="adj" fmla="val 3522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角丸四角形 6"/>
            <p:cNvSpPr/>
            <p:nvPr/>
          </p:nvSpPr>
          <p:spPr>
            <a:xfrm>
              <a:off x="-1305148" y="4327901"/>
              <a:ext cx="534357" cy="2023471"/>
            </a:xfrm>
            <a:prstGeom prst="roundRect">
              <a:avLst>
                <a:gd name="adj" fmla="val 3522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-3102824" y="6104238"/>
              <a:ext cx="2332033" cy="147045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角丸四角形 8"/>
            <p:cNvSpPr/>
            <p:nvPr/>
          </p:nvSpPr>
          <p:spPr>
            <a:xfrm rot="2288005">
              <a:off x="-902689" y="6152084"/>
              <a:ext cx="624834" cy="2236430"/>
            </a:xfrm>
            <a:prstGeom prst="roundRect">
              <a:avLst>
                <a:gd name="adj" fmla="val 3522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台形 9"/>
            <p:cNvSpPr/>
            <p:nvPr/>
          </p:nvSpPr>
          <p:spPr>
            <a:xfrm flipV="1">
              <a:off x="-3098946" y="7562960"/>
              <a:ext cx="2332032" cy="1371600"/>
            </a:xfrm>
            <a:prstGeom prst="trapezoid">
              <a:avLst>
                <a:gd name="adj" fmla="val 2121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-2836396" y="8777127"/>
              <a:ext cx="1802640" cy="75405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2" name="グループ化 11"/>
          <p:cNvGrpSpPr/>
          <p:nvPr userDrawn="1"/>
        </p:nvGrpSpPr>
        <p:grpSpPr>
          <a:xfrm rot="974119" flipH="1">
            <a:off x="3953887" y="949776"/>
            <a:ext cx="1855565" cy="3234668"/>
            <a:chOff x="-3102824" y="4129032"/>
            <a:chExt cx="2817218" cy="5402153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3" name="角丸四角形 12"/>
            <p:cNvSpPr/>
            <p:nvPr/>
          </p:nvSpPr>
          <p:spPr>
            <a:xfrm>
              <a:off x="-3102823" y="4572165"/>
              <a:ext cx="534356" cy="1770285"/>
            </a:xfrm>
            <a:prstGeom prst="roundRect">
              <a:avLst>
                <a:gd name="adj" fmla="val 3378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角丸四角形 13"/>
            <p:cNvSpPr/>
            <p:nvPr/>
          </p:nvSpPr>
          <p:spPr>
            <a:xfrm>
              <a:off x="-2506609" y="4327901"/>
              <a:ext cx="534357" cy="2023471"/>
            </a:xfrm>
            <a:prstGeom prst="roundRect">
              <a:avLst>
                <a:gd name="adj" fmla="val 3522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-1910394" y="4129032"/>
              <a:ext cx="534357" cy="2250800"/>
            </a:xfrm>
            <a:prstGeom prst="roundRect">
              <a:avLst>
                <a:gd name="adj" fmla="val 3522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角丸四角形 15"/>
            <p:cNvSpPr/>
            <p:nvPr/>
          </p:nvSpPr>
          <p:spPr>
            <a:xfrm>
              <a:off x="-1305148" y="4327901"/>
              <a:ext cx="534357" cy="2023471"/>
            </a:xfrm>
            <a:prstGeom prst="roundRect">
              <a:avLst>
                <a:gd name="adj" fmla="val 3522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-3102824" y="6104238"/>
              <a:ext cx="2332033" cy="147045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角丸四角形 17"/>
            <p:cNvSpPr/>
            <p:nvPr/>
          </p:nvSpPr>
          <p:spPr>
            <a:xfrm rot="2288005">
              <a:off x="-910440" y="6176049"/>
              <a:ext cx="624834" cy="2191472"/>
            </a:xfrm>
            <a:prstGeom prst="roundRect">
              <a:avLst>
                <a:gd name="adj" fmla="val 3522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台形 18"/>
            <p:cNvSpPr/>
            <p:nvPr/>
          </p:nvSpPr>
          <p:spPr>
            <a:xfrm flipV="1">
              <a:off x="-3098946" y="7562960"/>
              <a:ext cx="2332032" cy="1371600"/>
            </a:xfrm>
            <a:prstGeom prst="trapezoid">
              <a:avLst>
                <a:gd name="adj" fmla="val 2121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-2862274" y="8790618"/>
              <a:ext cx="1865801" cy="7405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1" name="テキスト ボックス 20"/>
          <p:cNvSpPr txBox="1"/>
          <p:nvPr userDrawn="1"/>
        </p:nvSpPr>
        <p:spPr>
          <a:xfrm>
            <a:off x="464086" y="1348887"/>
            <a:ext cx="5929828" cy="27597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3000"/>
              </a:spcAft>
            </a:pPr>
            <a:r>
              <a:rPr kumimoji="1" lang="ja-JP" altLang="en-US" sz="3200" b="1" dirty="0" smtClean="0">
                <a:solidFill>
                  <a:schemeClr val="bg1">
                    <a:lumMod val="50000"/>
                  </a:schemeClr>
                </a:solidFill>
              </a:rPr>
              <a:t>検査用手袋の供給量不足につき</a:t>
            </a:r>
            <a:endParaRPr kumimoji="1" lang="en-US" altLang="ja-JP" sz="32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>
              <a:spcAft>
                <a:spcPts val="1000"/>
              </a:spcAft>
            </a:pPr>
            <a:r>
              <a:rPr kumimoji="1" lang="ja-JP" altLang="en-US" sz="5400" b="1" dirty="0" smtClean="0">
                <a:solidFill>
                  <a:schemeClr val="tx2"/>
                </a:solidFill>
              </a:rPr>
              <a:t>手袋の使い分けに</a:t>
            </a:r>
            <a:endParaRPr kumimoji="1" lang="en-US" altLang="ja-JP" sz="5400" b="1" dirty="0" smtClean="0">
              <a:solidFill>
                <a:schemeClr val="tx2"/>
              </a:solidFill>
            </a:endParaRPr>
          </a:p>
          <a:p>
            <a:pPr algn="ctr">
              <a:spcAft>
                <a:spcPts val="1000"/>
              </a:spcAft>
            </a:pPr>
            <a:r>
              <a:rPr kumimoji="1" lang="ja-JP" altLang="en-US" sz="5400" b="1" dirty="0" smtClean="0">
                <a:solidFill>
                  <a:schemeClr val="tx2"/>
                </a:solidFill>
              </a:rPr>
              <a:t>ご協力ください</a:t>
            </a:r>
            <a:endParaRPr kumimoji="1" lang="en-US" altLang="ja-JP" sz="5400" b="1" dirty="0" smtClean="0">
              <a:solidFill>
                <a:schemeClr val="tx2"/>
              </a:solidFill>
            </a:endParaRPr>
          </a:p>
        </p:txBody>
      </p:sp>
      <p:sp>
        <p:nvSpPr>
          <p:cNvPr id="22" name="片側の 2 つの角を丸めた四角形 21"/>
          <p:cNvSpPr/>
          <p:nvPr userDrawn="1"/>
        </p:nvSpPr>
        <p:spPr>
          <a:xfrm>
            <a:off x="406213" y="4534931"/>
            <a:ext cx="2885828" cy="1545520"/>
          </a:xfrm>
          <a:prstGeom prst="round2SameRect">
            <a:avLst>
              <a:gd name="adj1" fmla="val 21044"/>
              <a:gd name="adj2" fmla="val 0"/>
            </a:avLst>
          </a:prstGeom>
          <a:solidFill>
            <a:srgbClr val="0099CC"/>
          </a:solidFill>
          <a:ln w="57150">
            <a:solidFill>
              <a:srgbClr val="00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>
              <a:spcAft>
                <a:spcPts val="300"/>
              </a:spcAft>
            </a:pPr>
            <a:r>
              <a:rPr kumimoji="1" lang="ja-JP" altLang="en-US" b="1" dirty="0" smtClean="0">
                <a:solidFill>
                  <a:schemeClr val="bg1"/>
                </a:solidFill>
              </a:rPr>
              <a:t>ニトリル製</a:t>
            </a:r>
            <a:endParaRPr kumimoji="1" lang="en-US" altLang="ja-JP" b="1" dirty="0" smtClean="0">
              <a:solidFill>
                <a:schemeClr val="bg1"/>
              </a:solidFill>
            </a:endParaRPr>
          </a:p>
          <a:p>
            <a:pPr algn="ctr">
              <a:spcAft>
                <a:spcPts val="300"/>
              </a:spcAft>
            </a:pPr>
            <a:r>
              <a:rPr kumimoji="1" lang="ja-JP" altLang="en-US" sz="1400" b="1" dirty="0" smtClean="0">
                <a:solidFill>
                  <a:schemeClr val="bg1"/>
                </a:solidFill>
              </a:rPr>
              <a:t>（耐薬品性</a:t>
            </a:r>
            <a:r>
              <a:rPr kumimoji="1" lang="en-US" altLang="ja-JP" sz="1400" b="1" dirty="0" smtClean="0">
                <a:solidFill>
                  <a:schemeClr val="bg1"/>
                </a:solidFill>
              </a:rPr>
              <a:t>, </a:t>
            </a:r>
            <a:r>
              <a:rPr kumimoji="1" lang="ja-JP" altLang="en-US" sz="1400" b="1" dirty="0" smtClean="0">
                <a:solidFill>
                  <a:schemeClr val="bg1"/>
                </a:solidFill>
              </a:rPr>
              <a:t>操作性に優れる）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23" name="片側の 2 つの角を丸めた四角形 22"/>
          <p:cNvSpPr/>
          <p:nvPr userDrawn="1"/>
        </p:nvSpPr>
        <p:spPr>
          <a:xfrm rot="10800000" flipV="1">
            <a:off x="3561237" y="6096263"/>
            <a:ext cx="2885827" cy="3111238"/>
          </a:xfrm>
          <a:prstGeom prst="round2SameRect">
            <a:avLst>
              <a:gd name="adj1" fmla="val 0"/>
              <a:gd name="adj2" fmla="val 13342"/>
            </a:avLst>
          </a:prstGeom>
          <a:noFill/>
          <a:ln w="5715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b"/>
          <a:lstStyle/>
          <a:p>
            <a:pPr algn="ctr">
              <a:spcAft>
                <a:spcPts val="300"/>
              </a:spcAft>
            </a:pPr>
            <a:r>
              <a:rPr kumimoji="1" lang="ja-JP" altLang="en-US" sz="1600" b="1" dirty="0" smtClean="0">
                <a:solidFill>
                  <a:schemeClr val="accent2"/>
                </a:solidFill>
              </a:rPr>
              <a:t>など</a:t>
            </a:r>
            <a:endParaRPr kumimoji="1" lang="ja-JP" altLang="en-US" sz="1600" b="1" dirty="0">
              <a:solidFill>
                <a:schemeClr val="accent2"/>
              </a:solidFill>
            </a:endParaRPr>
          </a:p>
        </p:txBody>
      </p:sp>
      <p:sp>
        <p:nvSpPr>
          <p:cNvPr id="24" name="片側の 2 つの角を丸めた四角形 23"/>
          <p:cNvSpPr/>
          <p:nvPr userDrawn="1"/>
        </p:nvSpPr>
        <p:spPr>
          <a:xfrm rot="10800000" flipV="1">
            <a:off x="406212" y="6096263"/>
            <a:ext cx="2885827" cy="3111238"/>
          </a:xfrm>
          <a:prstGeom prst="round2SameRect">
            <a:avLst>
              <a:gd name="adj1" fmla="val 0"/>
              <a:gd name="adj2" fmla="val 13342"/>
            </a:avLst>
          </a:prstGeom>
          <a:noFill/>
          <a:ln w="57150">
            <a:solidFill>
              <a:srgbClr val="00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b"/>
          <a:lstStyle/>
          <a:p>
            <a:pPr algn="ctr">
              <a:spcAft>
                <a:spcPts val="300"/>
              </a:spcAft>
            </a:pPr>
            <a:r>
              <a:rPr kumimoji="1" lang="ja-JP" altLang="en-US" sz="1600" b="1" dirty="0" smtClean="0">
                <a:solidFill>
                  <a:srgbClr val="0099CC"/>
                </a:solidFill>
              </a:rPr>
              <a:t>など</a:t>
            </a:r>
            <a:endParaRPr kumimoji="1" lang="ja-JP" altLang="en-US" sz="1600" b="1" dirty="0">
              <a:solidFill>
                <a:srgbClr val="0099CC"/>
              </a:solidFill>
            </a:endParaRPr>
          </a:p>
        </p:txBody>
      </p:sp>
      <p:sp>
        <p:nvSpPr>
          <p:cNvPr id="25" name="片側の 2 つの角を丸めた四角形 24"/>
          <p:cNvSpPr/>
          <p:nvPr userDrawn="1"/>
        </p:nvSpPr>
        <p:spPr>
          <a:xfrm>
            <a:off x="3561236" y="4534931"/>
            <a:ext cx="2885828" cy="1545519"/>
          </a:xfrm>
          <a:prstGeom prst="round2SameRect">
            <a:avLst>
              <a:gd name="adj1" fmla="val 21044"/>
              <a:gd name="adj2" fmla="val 0"/>
            </a:avLst>
          </a:prstGeom>
          <a:solidFill>
            <a:srgbClr val="FF9933"/>
          </a:solidFill>
          <a:ln w="5715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>
              <a:spcAft>
                <a:spcPts val="300"/>
              </a:spcAft>
            </a:pPr>
            <a:r>
              <a:rPr kumimoji="1" lang="ja-JP" altLang="en-US" b="1" dirty="0">
                <a:solidFill>
                  <a:schemeClr val="bg1"/>
                </a:solidFill>
              </a:rPr>
              <a:t>ビニル</a:t>
            </a:r>
            <a:r>
              <a:rPr kumimoji="1" lang="ja-JP" altLang="en-US" b="1" dirty="0" smtClean="0">
                <a:solidFill>
                  <a:schemeClr val="bg1"/>
                </a:solidFill>
              </a:rPr>
              <a:t>製</a:t>
            </a:r>
            <a:endParaRPr kumimoji="1" lang="en-US" altLang="ja-JP" b="1" dirty="0" smtClean="0">
              <a:solidFill>
                <a:schemeClr val="bg1"/>
              </a:solidFill>
            </a:endParaRPr>
          </a:p>
          <a:p>
            <a:pPr algn="ctr">
              <a:spcAft>
                <a:spcPts val="300"/>
              </a:spcAft>
            </a:pPr>
            <a:r>
              <a:rPr kumimoji="1" lang="ja-JP" altLang="en-US" sz="1400" b="1" dirty="0" smtClean="0">
                <a:solidFill>
                  <a:schemeClr val="bg1"/>
                </a:solidFill>
              </a:rPr>
              <a:t>（比較的安価で着脱が容易）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61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emplat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正方形/長方形 20"/>
          <p:cNvSpPr/>
          <p:nvPr userDrawn="1"/>
        </p:nvSpPr>
        <p:spPr>
          <a:xfrm>
            <a:off x="0" y="736600"/>
            <a:ext cx="6858000" cy="8699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2"/>
          <p:cNvGrpSpPr/>
          <p:nvPr userDrawn="1"/>
        </p:nvGrpSpPr>
        <p:grpSpPr>
          <a:xfrm rot="20502531">
            <a:off x="869975" y="1114331"/>
            <a:ext cx="2251410" cy="3913948"/>
            <a:chOff x="-3102824" y="4129032"/>
            <a:chExt cx="2824969" cy="5402152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4" name="角丸四角形 3"/>
            <p:cNvSpPr/>
            <p:nvPr/>
          </p:nvSpPr>
          <p:spPr>
            <a:xfrm>
              <a:off x="-3102823" y="4572165"/>
              <a:ext cx="534356" cy="1770285"/>
            </a:xfrm>
            <a:prstGeom prst="roundRect">
              <a:avLst>
                <a:gd name="adj" fmla="val 3378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角丸四角形 4"/>
            <p:cNvSpPr/>
            <p:nvPr/>
          </p:nvSpPr>
          <p:spPr>
            <a:xfrm>
              <a:off x="-2506609" y="4327901"/>
              <a:ext cx="534357" cy="2023471"/>
            </a:xfrm>
            <a:prstGeom prst="roundRect">
              <a:avLst>
                <a:gd name="adj" fmla="val 3522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角丸四角形 5"/>
            <p:cNvSpPr/>
            <p:nvPr/>
          </p:nvSpPr>
          <p:spPr>
            <a:xfrm>
              <a:off x="-1910394" y="4129032"/>
              <a:ext cx="534357" cy="2250800"/>
            </a:xfrm>
            <a:prstGeom prst="roundRect">
              <a:avLst>
                <a:gd name="adj" fmla="val 3522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角丸四角形 6"/>
            <p:cNvSpPr/>
            <p:nvPr/>
          </p:nvSpPr>
          <p:spPr>
            <a:xfrm>
              <a:off x="-1305148" y="4327901"/>
              <a:ext cx="534357" cy="2023471"/>
            </a:xfrm>
            <a:prstGeom prst="roundRect">
              <a:avLst>
                <a:gd name="adj" fmla="val 3522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-3102824" y="6104238"/>
              <a:ext cx="2332033" cy="147045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角丸四角形 8"/>
            <p:cNvSpPr/>
            <p:nvPr/>
          </p:nvSpPr>
          <p:spPr>
            <a:xfrm rot="2288005">
              <a:off x="-902689" y="6152084"/>
              <a:ext cx="624834" cy="2236430"/>
            </a:xfrm>
            <a:prstGeom prst="roundRect">
              <a:avLst>
                <a:gd name="adj" fmla="val 3522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台形 9"/>
            <p:cNvSpPr/>
            <p:nvPr/>
          </p:nvSpPr>
          <p:spPr>
            <a:xfrm flipV="1">
              <a:off x="-3098946" y="7562960"/>
              <a:ext cx="2332032" cy="1371600"/>
            </a:xfrm>
            <a:prstGeom prst="trapezoid">
              <a:avLst>
                <a:gd name="adj" fmla="val 2121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-2836396" y="8777127"/>
              <a:ext cx="1802640" cy="75405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2" name="グループ化 11"/>
          <p:cNvGrpSpPr/>
          <p:nvPr userDrawn="1"/>
        </p:nvGrpSpPr>
        <p:grpSpPr>
          <a:xfrm rot="974119" flipH="1">
            <a:off x="3759053" y="1067343"/>
            <a:ext cx="2245233" cy="3913948"/>
            <a:chOff x="-3102824" y="4129032"/>
            <a:chExt cx="2817218" cy="5402153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3" name="角丸四角形 12"/>
            <p:cNvSpPr/>
            <p:nvPr/>
          </p:nvSpPr>
          <p:spPr>
            <a:xfrm>
              <a:off x="-3102823" y="4572165"/>
              <a:ext cx="534356" cy="1770285"/>
            </a:xfrm>
            <a:prstGeom prst="roundRect">
              <a:avLst>
                <a:gd name="adj" fmla="val 3378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角丸四角形 13"/>
            <p:cNvSpPr/>
            <p:nvPr/>
          </p:nvSpPr>
          <p:spPr>
            <a:xfrm>
              <a:off x="-2506609" y="4327901"/>
              <a:ext cx="534357" cy="2023471"/>
            </a:xfrm>
            <a:prstGeom prst="roundRect">
              <a:avLst>
                <a:gd name="adj" fmla="val 3522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-1910394" y="4129032"/>
              <a:ext cx="534357" cy="2250800"/>
            </a:xfrm>
            <a:prstGeom prst="roundRect">
              <a:avLst>
                <a:gd name="adj" fmla="val 3522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角丸四角形 15"/>
            <p:cNvSpPr/>
            <p:nvPr/>
          </p:nvSpPr>
          <p:spPr>
            <a:xfrm>
              <a:off x="-1305148" y="4327901"/>
              <a:ext cx="534357" cy="2023471"/>
            </a:xfrm>
            <a:prstGeom prst="roundRect">
              <a:avLst>
                <a:gd name="adj" fmla="val 3522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-3102824" y="6104238"/>
              <a:ext cx="2332033" cy="147045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角丸四角形 17"/>
            <p:cNvSpPr/>
            <p:nvPr/>
          </p:nvSpPr>
          <p:spPr>
            <a:xfrm rot="2288005">
              <a:off x="-910440" y="6176049"/>
              <a:ext cx="624834" cy="2191472"/>
            </a:xfrm>
            <a:prstGeom prst="roundRect">
              <a:avLst>
                <a:gd name="adj" fmla="val 3522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台形 18"/>
            <p:cNvSpPr/>
            <p:nvPr/>
          </p:nvSpPr>
          <p:spPr>
            <a:xfrm flipV="1">
              <a:off x="-3098946" y="7562960"/>
              <a:ext cx="2332032" cy="1371600"/>
            </a:xfrm>
            <a:prstGeom prst="trapezoid">
              <a:avLst>
                <a:gd name="adj" fmla="val 2121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-2862274" y="8790618"/>
              <a:ext cx="1865801" cy="7405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2" name="テキスト ボックス 21"/>
          <p:cNvSpPr txBox="1"/>
          <p:nvPr userDrawn="1"/>
        </p:nvSpPr>
        <p:spPr>
          <a:xfrm>
            <a:off x="464086" y="1509528"/>
            <a:ext cx="5929828" cy="27597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3000"/>
              </a:spcAft>
            </a:pPr>
            <a:r>
              <a:rPr kumimoji="1" lang="ja-JP" altLang="en-US" sz="3200" b="1" dirty="0" smtClean="0">
                <a:solidFill>
                  <a:schemeClr val="bg1">
                    <a:lumMod val="50000"/>
                  </a:schemeClr>
                </a:solidFill>
              </a:rPr>
              <a:t>検査用手袋の供給量不足につき</a:t>
            </a:r>
            <a:endParaRPr kumimoji="1" lang="en-US" altLang="ja-JP" sz="32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>
              <a:spcAft>
                <a:spcPts val="1000"/>
              </a:spcAft>
            </a:pPr>
            <a:r>
              <a:rPr kumimoji="1" lang="ja-JP" altLang="en-US" sz="5400" b="1" dirty="0" smtClean="0">
                <a:solidFill>
                  <a:schemeClr val="tx2"/>
                </a:solidFill>
              </a:rPr>
              <a:t>手袋の使い分けに</a:t>
            </a:r>
            <a:endParaRPr kumimoji="1" lang="en-US" altLang="ja-JP" sz="5400" b="1" dirty="0" smtClean="0">
              <a:solidFill>
                <a:schemeClr val="tx2"/>
              </a:solidFill>
            </a:endParaRPr>
          </a:p>
          <a:p>
            <a:pPr algn="ctr">
              <a:spcAft>
                <a:spcPts val="1000"/>
              </a:spcAft>
            </a:pPr>
            <a:r>
              <a:rPr kumimoji="1" lang="ja-JP" altLang="en-US" sz="5400" b="1" dirty="0" smtClean="0">
                <a:solidFill>
                  <a:schemeClr val="tx2"/>
                </a:solidFill>
              </a:rPr>
              <a:t>ご協力ください</a:t>
            </a:r>
            <a:endParaRPr kumimoji="1" lang="en-US" altLang="ja-JP" sz="5400" b="1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636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mplat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9443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8163" y="6143665"/>
            <a:ext cx="2555365" cy="3098814"/>
          </a:xfrm>
          <a:prstGeom prst="rect">
            <a:avLst/>
          </a:prstGeom>
        </p:spPr>
      </p:pic>
      <p:sp>
        <p:nvSpPr>
          <p:cNvPr id="4" name="正方形/長方形 3"/>
          <p:cNvSpPr/>
          <p:nvPr userDrawn="1"/>
        </p:nvSpPr>
        <p:spPr>
          <a:xfrm>
            <a:off x="0" y="0"/>
            <a:ext cx="6858000" cy="774700"/>
          </a:xfrm>
          <a:prstGeom prst="rect">
            <a:avLst/>
          </a:prstGeom>
          <a:solidFill>
            <a:srgbClr val="006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3600"/>
              </a:lnSpc>
            </a:pPr>
            <a:r>
              <a:rPr kumimoji="1"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ポスターテンプレート</a:t>
            </a:r>
            <a:r>
              <a:rPr kumimoji="1"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A4</a:t>
            </a:r>
            <a:r>
              <a:rPr kumimoji="1"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タテ</a:t>
            </a:r>
            <a:r>
              <a:rPr kumimoji="1"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版</a:t>
            </a:r>
            <a:endParaRPr kumimoji="1" lang="ja-JP" altLang="en-US" sz="28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 userDrawn="1"/>
        </p:nvSpPr>
        <p:spPr>
          <a:xfrm>
            <a:off x="667951" y="1062916"/>
            <a:ext cx="6190049" cy="623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kumimoji="1" lang="ja-JP" altLang="en-US" b="1" dirty="0" smtClean="0">
                <a:solidFill>
                  <a:srgbClr val="0066B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お好きな色のフレームをお選びください。</a:t>
            </a:r>
            <a:endParaRPr kumimoji="1" lang="en-US" altLang="ja-JP" b="1" dirty="0" smtClean="0">
              <a:solidFill>
                <a:srgbClr val="0066B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Aft>
                <a:spcPts val="300"/>
              </a:spcAft>
            </a:pP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デフォルト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で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色ご用意していますが、「背景の書式設定」でも設定いただけます。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 userDrawn="1"/>
        </p:nvSpPr>
        <p:spPr>
          <a:xfrm>
            <a:off x="667950" y="4387551"/>
            <a:ext cx="6190049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kumimoji="1" lang="ja-JP" altLang="en-US" b="1" dirty="0" smtClean="0">
                <a:solidFill>
                  <a:srgbClr val="0066B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病院名、使い分けの作業例を編集してください。</a:t>
            </a:r>
            <a:endParaRPr kumimoji="1" lang="en-US" altLang="ja-JP" b="1" dirty="0" smtClean="0">
              <a:solidFill>
                <a:srgbClr val="0066B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Aft>
                <a:spcPts val="300"/>
              </a:spcAft>
            </a:pP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作業例は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ご施設のルール・運用に合わせて変更または差し替えてください。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Aft>
                <a:spcPts val="300"/>
              </a:spcAft>
            </a:pP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 5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枚目のスライド（青）のテンプレートは、製品パッケージ画像も差し替え可能です。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667950" y="5434598"/>
            <a:ext cx="619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kumimoji="1" lang="en-US" altLang="ja-JP" b="1" dirty="0" smtClean="0">
                <a:solidFill>
                  <a:srgbClr val="0066B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A4</a:t>
            </a:r>
            <a:r>
              <a:rPr kumimoji="1" lang="ja-JP" altLang="en-US" b="1" dirty="0" smtClean="0">
                <a:solidFill>
                  <a:srgbClr val="0066B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用紙に印刷してご活用ください。</a:t>
            </a:r>
            <a:endParaRPr kumimoji="1" lang="en-US" altLang="ja-JP" b="1" dirty="0" smtClean="0">
              <a:solidFill>
                <a:srgbClr val="0066B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3604887" y="6143665"/>
            <a:ext cx="1759593" cy="347215"/>
          </a:xfrm>
          <a:prstGeom prst="rect">
            <a:avLst/>
          </a:prstGeom>
          <a:solidFill>
            <a:srgbClr val="FF00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r>
              <a:rPr kumimoji="1" lang="ja-JP" altLang="en-US" sz="1400" b="1" dirty="0" smtClean="0">
                <a:solidFill>
                  <a:schemeClr val="bg1"/>
                </a:solidFill>
              </a:rPr>
              <a:t>印刷設定の注意点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9" name="楕円 8"/>
          <p:cNvSpPr/>
          <p:nvPr userDrawn="1"/>
        </p:nvSpPr>
        <p:spPr>
          <a:xfrm>
            <a:off x="111210" y="1013260"/>
            <a:ext cx="469557" cy="469557"/>
          </a:xfrm>
          <a:prstGeom prst="ellipse">
            <a:avLst/>
          </a:prstGeom>
          <a:solidFill>
            <a:srgbClr val="0066B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600"/>
              </a:lnSpc>
            </a:pPr>
            <a:r>
              <a:rPr kumimoji="1" lang="en-US" altLang="ja-JP" sz="2000" b="1" dirty="0" smtClean="0">
                <a:solidFill>
                  <a:schemeClr val="bg1"/>
                </a:solidFill>
              </a:rPr>
              <a:t>1</a:t>
            </a:r>
            <a:endParaRPr kumimoji="1"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10" name="楕円 9"/>
          <p:cNvSpPr/>
          <p:nvPr userDrawn="1"/>
        </p:nvSpPr>
        <p:spPr>
          <a:xfrm>
            <a:off x="111210" y="4364193"/>
            <a:ext cx="469557" cy="469557"/>
          </a:xfrm>
          <a:prstGeom prst="ellipse">
            <a:avLst/>
          </a:prstGeom>
          <a:solidFill>
            <a:srgbClr val="0066B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600"/>
              </a:lnSpc>
            </a:pPr>
            <a:r>
              <a:rPr kumimoji="1" lang="en-US" altLang="ja-JP" sz="2000" b="1" dirty="0" smtClean="0">
                <a:solidFill>
                  <a:schemeClr val="bg1"/>
                </a:solidFill>
              </a:rPr>
              <a:t>2</a:t>
            </a:r>
            <a:endParaRPr kumimoji="1"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11" name="楕円 10"/>
          <p:cNvSpPr/>
          <p:nvPr userDrawn="1"/>
        </p:nvSpPr>
        <p:spPr>
          <a:xfrm>
            <a:off x="111210" y="5384485"/>
            <a:ext cx="469557" cy="469557"/>
          </a:xfrm>
          <a:prstGeom prst="ellipse">
            <a:avLst/>
          </a:prstGeom>
          <a:solidFill>
            <a:srgbClr val="0066B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600"/>
              </a:lnSpc>
            </a:pPr>
            <a:r>
              <a:rPr kumimoji="1" lang="en-US" altLang="ja-JP" sz="2000" b="1" dirty="0" smtClean="0">
                <a:solidFill>
                  <a:schemeClr val="bg1"/>
                </a:solidFill>
              </a:rPr>
              <a:t>3</a:t>
            </a:r>
            <a:endParaRPr kumimoji="1"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12" name="角丸四角形 11"/>
          <p:cNvSpPr/>
          <p:nvPr userDrawn="1"/>
        </p:nvSpPr>
        <p:spPr>
          <a:xfrm>
            <a:off x="766804" y="1753147"/>
            <a:ext cx="5790750" cy="2379023"/>
          </a:xfrm>
          <a:prstGeom prst="roundRect">
            <a:avLst>
              <a:gd name="adj" fmla="val 7143"/>
            </a:avLst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 userDrawn="1"/>
        </p:nvSpPr>
        <p:spPr>
          <a:xfrm>
            <a:off x="839016" y="1817803"/>
            <a:ext cx="21932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フレームのカラーを変更する方法</a:t>
            </a:r>
            <a:endParaRPr kumimoji="1" lang="ja-JP" altLang="en-US" sz="12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4" name="図 1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39118" y="2614144"/>
            <a:ext cx="1204913" cy="1296515"/>
          </a:xfrm>
          <a:prstGeom prst="rect">
            <a:avLst/>
          </a:prstGeom>
        </p:spPr>
      </p:pic>
      <p:sp>
        <p:nvSpPr>
          <p:cNvPr id="15" name="テキスト ボックス 14"/>
          <p:cNvSpPr txBox="1"/>
          <p:nvPr userDrawn="1"/>
        </p:nvSpPr>
        <p:spPr>
          <a:xfrm>
            <a:off x="821598" y="2138484"/>
            <a:ext cx="1814920" cy="4319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400"/>
              </a:lnSpc>
            </a:pP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① スライドの余白を右クリックし、</a:t>
            </a:r>
            <a:endParaRPr kumimoji="1"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「</a:t>
            </a:r>
            <a:r>
              <a:rPr kumimoji="1"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背景の書式設定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」を選択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 userDrawn="1"/>
        </p:nvSpPr>
        <p:spPr>
          <a:xfrm>
            <a:off x="2615882" y="2138484"/>
            <a:ext cx="2008883" cy="4319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400"/>
              </a:lnSpc>
            </a:pP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② 「</a:t>
            </a:r>
            <a:r>
              <a:rPr kumimoji="1"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背景の書式設定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」ウィンドウで、</a:t>
            </a:r>
            <a:endParaRPr kumimoji="1"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「</a:t>
            </a:r>
            <a:r>
              <a:rPr kumimoji="1"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塗りつぶし（単色）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」を選択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正方形/長方形 16"/>
          <p:cNvSpPr/>
          <p:nvPr userDrawn="1"/>
        </p:nvSpPr>
        <p:spPr>
          <a:xfrm>
            <a:off x="1139118" y="3726699"/>
            <a:ext cx="1204913" cy="2077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8" name="図 17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895337" y="2612274"/>
            <a:ext cx="1661675" cy="1331616"/>
          </a:xfrm>
          <a:prstGeom prst="rect">
            <a:avLst/>
          </a:prstGeom>
        </p:spPr>
      </p:pic>
      <p:sp>
        <p:nvSpPr>
          <p:cNvPr id="19" name="右矢印 18"/>
          <p:cNvSpPr/>
          <p:nvPr userDrawn="1"/>
        </p:nvSpPr>
        <p:spPr>
          <a:xfrm>
            <a:off x="2826755" y="3197795"/>
            <a:ext cx="216832" cy="19453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 userDrawn="1"/>
        </p:nvSpPr>
        <p:spPr>
          <a:xfrm>
            <a:off x="4688785" y="2138484"/>
            <a:ext cx="1590500" cy="45140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>
              <a:lnSpc>
                <a:spcPts val="1400"/>
              </a:lnSpc>
            </a:pP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③ 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下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に表示される「</a:t>
            </a:r>
            <a:r>
              <a:rPr kumimoji="1"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色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」から</a:t>
            </a:r>
            <a:endParaRPr kumimoji="1"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 お好きなカラーを選択</a:t>
            </a:r>
            <a:endParaRPr kumimoji="1"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1" name="図 20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782623" y="2635390"/>
            <a:ext cx="1652207" cy="1308500"/>
          </a:xfrm>
          <a:prstGeom prst="rect">
            <a:avLst/>
          </a:prstGeom>
        </p:spPr>
      </p:pic>
      <p:sp>
        <p:nvSpPr>
          <p:cNvPr id="22" name="右矢印 21"/>
          <p:cNvSpPr/>
          <p:nvPr userDrawn="1"/>
        </p:nvSpPr>
        <p:spPr>
          <a:xfrm rot="5400000">
            <a:off x="5996325" y="2736976"/>
            <a:ext cx="216832" cy="19453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 userDrawn="1"/>
        </p:nvSpPr>
        <p:spPr>
          <a:xfrm>
            <a:off x="3525894" y="6553855"/>
            <a:ext cx="3084499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800"/>
              </a:lnSpc>
              <a:spcAft>
                <a:spcPts val="600"/>
              </a:spcAft>
            </a:pP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[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ファイル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]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タブ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– [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印刷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] 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を選択して設定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2563" indent="-182563">
              <a:lnSpc>
                <a:spcPts val="18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スライド指定：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必ず該当のスライド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No.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を指定してください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2563" indent="-182563">
              <a:lnSpc>
                <a:spcPts val="18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印刷レイアウト：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フルページサイズのスライド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」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→　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用紙に合わせて拡大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縮小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」をチェック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  <a:spcAft>
                <a:spcPts val="600"/>
              </a:spcAft>
            </a:pP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必要な部数を指定して、「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印刷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」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正方形/長方形 23"/>
          <p:cNvSpPr/>
          <p:nvPr userDrawn="1"/>
        </p:nvSpPr>
        <p:spPr>
          <a:xfrm>
            <a:off x="928942" y="6627903"/>
            <a:ext cx="1371598" cy="13754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 userDrawn="1"/>
        </p:nvSpPr>
        <p:spPr>
          <a:xfrm>
            <a:off x="967006" y="8727285"/>
            <a:ext cx="1126763" cy="15624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二等辺三角形 25"/>
          <p:cNvSpPr/>
          <p:nvPr userDrawn="1"/>
        </p:nvSpPr>
        <p:spPr>
          <a:xfrm flipV="1">
            <a:off x="4287065" y="8236120"/>
            <a:ext cx="226422" cy="165464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角丸四角形 26"/>
          <p:cNvSpPr/>
          <p:nvPr userDrawn="1"/>
        </p:nvSpPr>
        <p:spPr>
          <a:xfrm>
            <a:off x="766804" y="5866905"/>
            <a:ext cx="5790750" cy="3586014"/>
          </a:xfrm>
          <a:prstGeom prst="roundRect">
            <a:avLst>
              <a:gd name="adj" fmla="val 7143"/>
            </a:avLst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 userDrawn="1"/>
        </p:nvSpPr>
        <p:spPr>
          <a:xfrm>
            <a:off x="2652258" y="9502067"/>
            <a:ext cx="395813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PowerPoint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のバージョンによっては、設定画面が異なる場合があります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テキスト ボックス 28"/>
          <p:cNvSpPr txBox="1"/>
          <p:nvPr userDrawn="1"/>
        </p:nvSpPr>
        <p:spPr>
          <a:xfrm>
            <a:off x="6157168" y="509976"/>
            <a:ext cx="69121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100" dirty="0" smtClean="0">
                <a:solidFill>
                  <a:schemeClr val="bg1"/>
                </a:solidFill>
                <a:latin typeface="+mn-ea"/>
              </a:rPr>
              <a:t>MJ-417</a:t>
            </a:r>
            <a:endParaRPr kumimoji="1" lang="ja-JP" altLang="en-US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126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8580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4" r:id="rId2"/>
    <p:sldLayoutId id="2147483783" r:id="rId3"/>
    <p:sldLayoutId id="2147483781" r:id="rId4"/>
    <p:sldLayoutId id="2147483785" r:id="rId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75791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688782" y="135068"/>
            <a:ext cx="3480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400" b="1" dirty="0" smtClean="0">
                <a:solidFill>
                  <a:schemeClr val="bg1"/>
                </a:solidFill>
                <a:latin typeface="+mn-ea"/>
              </a:rPr>
              <a:t>2021</a:t>
            </a:r>
            <a:r>
              <a:rPr kumimoji="1" lang="ja-JP" altLang="en-US" sz="2400" b="1" dirty="0" smtClean="0">
                <a:solidFill>
                  <a:schemeClr val="bg1"/>
                </a:solidFill>
                <a:latin typeface="+mn-ea"/>
              </a:rPr>
              <a:t>年　</a:t>
            </a:r>
            <a:r>
              <a:rPr kumimoji="1" lang="ja-JP" altLang="en-US" sz="2400" b="1" dirty="0" smtClean="0">
                <a:solidFill>
                  <a:schemeClr val="bg1"/>
                </a:solidFill>
              </a:rPr>
              <a:t>○○○○病院</a:t>
            </a:r>
            <a:endParaRPr kumimoji="1"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473468" y="9644274"/>
            <a:ext cx="19111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000" dirty="0" smtClean="0">
                <a:solidFill>
                  <a:schemeClr val="bg1"/>
                </a:solidFill>
                <a:latin typeface="+mn-ea"/>
              </a:rPr>
              <a:t>© 2021 Medline Japan G.K.</a:t>
            </a:r>
            <a:endParaRPr kumimoji="1" lang="ja-JP" altLang="en-US" sz="1000" dirty="0">
              <a:solidFill>
                <a:schemeClr val="bg1"/>
              </a:solidFill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3769892" y="6343786"/>
            <a:ext cx="2464520" cy="390465"/>
          </a:xfrm>
          <a:prstGeom prst="roundRect">
            <a:avLst>
              <a:gd name="adj" fmla="val 2866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r>
              <a:rPr kumimoji="1" lang="ja-JP" altLang="en-US" sz="1600" b="1" dirty="0" smtClean="0">
                <a:solidFill>
                  <a:schemeClr val="tx1"/>
                </a:solidFill>
              </a:rPr>
              <a:t>ベッドまわりの清掃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3769892" y="6826582"/>
            <a:ext cx="2464520" cy="390465"/>
          </a:xfrm>
          <a:prstGeom prst="roundRect">
            <a:avLst>
              <a:gd name="adj" fmla="val 2866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r>
              <a:rPr kumimoji="1" lang="ja-JP" altLang="en-US" sz="1600" b="1" dirty="0" smtClean="0">
                <a:solidFill>
                  <a:schemeClr val="tx1"/>
                </a:solidFill>
              </a:rPr>
              <a:t>清拭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3769892" y="7305584"/>
            <a:ext cx="2464520" cy="390465"/>
          </a:xfrm>
          <a:prstGeom prst="roundRect">
            <a:avLst>
              <a:gd name="adj" fmla="val 2866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r>
              <a:rPr kumimoji="1" lang="ja-JP" altLang="en-US" sz="1600" b="1" dirty="0" smtClean="0">
                <a:solidFill>
                  <a:schemeClr val="tx1"/>
                </a:solidFill>
              </a:rPr>
              <a:t>車いすの介助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3769892" y="7788380"/>
            <a:ext cx="2464520" cy="390465"/>
          </a:xfrm>
          <a:prstGeom prst="roundRect">
            <a:avLst>
              <a:gd name="adj" fmla="val 2866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r>
              <a:rPr kumimoji="1" lang="ja-JP" altLang="en-US" sz="1600" b="1" dirty="0" smtClean="0">
                <a:solidFill>
                  <a:schemeClr val="tx1"/>
                </a:solidFill>
              </a:rPr>
              <a:t>食事の介助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3769892" y="8271176"/>
            <a:ext cx="2464520" cy="390465"/>
          </a:xfrm>
          <a:prstGeom prst="roundRect">
            <a:avLst>
              <a:gd name="adj" fmla="val 2866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r>
              <a:rPr kumimoji="1" lang="ja-JP" altLang="en-US" sz="1600" b="1" dirty="0" smtClean="0">
                <a:solidFill>
                  <a:schemeClr val="tx1"/>
                </a:solidFill>
              </a:rPr>
              <a:t>排泄ケアやおむつ交換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626838" y="6343786"/>
            <a:ext cx="2464520" cy="390465"/>
          </a:xfrm>
          <a:prstGeom prst="roundRect">
            <a:avLst>
              <a:gd name="adj" fmla="val 2866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r>
              <a:rPr kumimoji="1" lang="ja-JP" altLang="en-US" sz="1600" b="1" dirty="0" smtClean="0">
                <a:solidFill>
                  <a:schemeClr val="tx1"/>
                </a:solidFill>
              </a:rPr>
              <a:t>検査・検診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626838" y="6826582"/>
            <a:ext cx="2464520" cy="390465"/>
          </a:xfrm>
          <a:prstGeom prst="roundRect">
            <a:avLst>
              <a:gd name="adj" fmla="val 2866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r>
              <a:rPr kumimoji="1" lang="ja-JP" altLang="en-US" sz="1600" b="1" dirty="0" smtClean="0">
                <a:solidFill>
                  <a:schemeClr val="tx1"/>
                </a:solidFill>
              </a:rPr>
              <a:t>傷の</a:t>
            </a:r>
            <a:r>
              <a:rPr kumimoji="1" lang="ja-JP" altLang="en-US" sz="1600" b="1" dirty="0">
                <a:solidFill>
                  <a:schemeClr val="tx1"/>
                </a:solidFill>
              </a:rPr>
              <a:t>消毒</a:t>
            </a:r>
          </a:p>
        </p:txBody>
      </p:sp>
      <p:sp>
        <p:nvSpPr>
          <p:cNvPr id="15" name="角丸四角形 14"/>
          <p:cNvSpPr/>
          <p:nvPr/>
        </p:nvSpPr>
        <p:spPr>
          <a:xfrm>
            <a:off x="626838" y="7305584"/>
            <a:ext cx="2464520" cy="390465"/>
          </a:xfrm>
          <a:prstGeom prst="roundRect">
            <a:avLst>
              <a:gd name="adj" fmla="val 2866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r>
              <a:rPr kumimoji="1" lang="ja-JP" altLang="en-US" sz="1600" b="1" dirty="0" smtClean="0">
                <a:solidFill>
                  <a:schemeClr val="tx1"/>
                </a:solidFill>
              </a:rPr>
              <a:t>ガーゼの交換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626838" y="7788380"/>
            <a:ext cx="2464520" cy="390465"/>
          </a:xfrm>
          <a:prstGeom prst="roundRect">
            <a:avLst>
              <a:gd name="adj" fmla="val 2866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r>
              <a:rPr kumimoji="1" lang="ja-JP" altLang="en-US" sz="1600" b="1" dirty="0" smtClean="0">
                <a:solidFill>
                  <a:schemeClr val="tx1"/>
                </a:solidFill>
              </a:rPr>
              <a:t>排痰の吸引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626838" y="8271176"/>
            <a:ext cx="2464520" cy="390465"/>
          </a:xfrm>
          <a:prstGeom prst="roundRect">
            <a:avLst>
              <a:gd name="adj" fmla="val 2866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r>
              <a:rPr kumimoji="1" lang="ja-JP" altLang="en-US" sz="1600" b="1" dirty="0" smtClean="0">
                <a:solidFill>
                  <a:schemeClr val="tx1"/>
                </a:solidFill>
              </a:rPr>
              <a:t>検体採取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18" name="円形吹き出し 17"/>
          <p:cNvSpPr/>
          <p:nvPr/>
        </p:nvSpPr>
        <p:spPr>
          <a:xfrm flipH="1">
            <a:off x="5242559" y="4251840"/>
            <a:ext cx="1325261" cy="1101262"/>
          </a:xfrm>
          <a:prstGeom prst="wedgeEllipseCallout">
            <a:avLst>
              <a:gd name="adj1" fmla="val 20833"/>
              <a:gd name="adj2" fmla="val 61117"/>
            </a:avLst>
          </a:prstGeom>
          <a:solidFill>
            <a:schemeClr val="bg1"/>
          </a:solidFill>
          <a:ln w="28575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389666" y="4467764"/>
            <a:ext cx="1031051" cy="6694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500"/>
              </a:lnSpc>
            </a:pPr>
            <a:r>
              <a:rPr kumimoji="1" lang="ja-JP" altLang="en-US" sz="1100" b="1" dirty="0" smtClean="0">
                <a:solidFill>
                  <a:srgbClr val="FF9933"/>
                </a:solidFill>
                <a:latin typeface="+mn-ea"/>
              </a:rPr>
              <a:t>頻度の高い</a:t>
            </a:r>
            <a:endParaRPr kumimoji="1" lang="en-US" altLang="ja-JP" sz="1100" b="1" dirty="0" smtClean="0">
              <a:solidFill>
                <a:srgbClr val="FF9933"/>
              </a:solidFill>
              <a:latin typeface="+mn-ea"/>
            </a:endParaRPr>
          </a:p>
          <a:p>
            <a:pPr algn="ctr">
              <a:lnSpc>
                <a:spcPts val="1500"/>
              </a:lnSpc>
            </a:pPr>
            <a:r>
              <a:rPr kumimoji="1" lang="ja-JP" altLang="en-US" sz="1100" b="1" dirty="0" smtClean="0">
                <a:solidFill>
                  <a:srgbClr val="FF9933"/>
                </a:solidFill>
                <a:latin typeface="+mn-ea"/>
              </a:rPr>
              <a:t>短時間</a:t>
            </a:r>
            <a:r>
              <a:rPr kumimoji="1" lang="ja-JP" altLang="en-US" sz="1100" b="1" dirty="0">
                <a:solidFill>
                  <a:srgbClr val="FF9933"/>
                </a:solidFill>
                <a:latin typeface="+mn-ea"/>
              </a:rPr>
              <a:t>の</a:t>
            </a:r>
            <a:r>
              <a:rPr kumimoji="1" lang="ja-JP" altLang="en-US" sz="1100" b="1" dirty="0" smtClean="0">
                <a:solidFill>
                  <a:srgbClr val="FF9933"/>
                </a:solidFill>
                <a:latin typeface="+mn-ea"/>
              </a:rPr>
              <a:t>作業</a:t>
            </a:r>
            <a:endParaRPr kumimoji="1" lang="en-US" altLang="ja-JP" sz="1100" b="1" dirty="0" smtClean="0">
              <a:solidFill>
                <a:srgbClr val="FF9933"/>
              </a:solidFill>
              <a:latin typeface="+mn-ea"/>
            </a:endParaRPr>
          </a:p>
          <a:p>
            <a:pPr algn="ctr">
              <a:lnSpc>
                <a:spcPts val="1500"/>
              </a:lnSpc>
            </a:pPr>
            <a:r>
              <a:rPr kumimoji="1" lang="ja-JP" altLang="en-US" sz="1100" b="1" dirty="0">
                <a:solidFill>
                  <a:srgbClr val="FF9933"/>
                </a:solidFill>
                <a:latin typeface="+mn-ea"/>
              </a:rPr>
              <a:t>全般</a:t>
            </a:r>
            <a:r>
              <a:rPr kumimoji="1" lang="ja-JP" altLang="en-US" sz="1100" b="1" dirty="0" smtClean="0">
                <a:solidFill>
                  <a:srgbClr val="FF9933"/>
                </a:solidFill>
                <a:latin typeface="+mn-ea"/>
              </a:rPr>
              <a:t>に！</a:t>
            </a:r>
            <a:endParaRPr kumimoji="1" lang="ja-JP" altLang="en-US" sz="1100" b="1" dirty="0">
              <a:solidFill>
                <a:srgbClr val="FF9933"/>
              </a:solidFill>
              <a:latin typeface="+mn-ea"/>
            </a:endParaRPr>
          </a:p>
        </p:txBody>
      </p:sp>
      <p:sp>
        <p:nvSpPr>
          <p:cNvPr id="20" name="円形吹き出し 19"/>
          <p:cNvSpPr/>
          <p:nvPr/>
        </p:nvSpPr>
        <p:spPr>
          <a:xfrm>
            <a:off x="333462" y="4251840"/>
            <a:ext cx="1325261" cy="1101262"/>
          </a:xfrm>
          <a:prstGeom prst="wedgeEllipseCallout">
            <a:avLst>
              <a:gd name="adj1" fmla="val 20833"/>
              <a:gd name="adj2" fmla="val 61117"/>
            </a:avLst>
          </a:prstGeom>
          <a:solidFill>
            <a:schemeClr val="bg1"/>
          </a:solidFill>
          <a:ln w="28575">
            <a:solidFill>
              <a:srgbClr val="00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61944" y="4495221"/>
            <a:ext cx="1268296" cy="6694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500"/>
              </a:lnSpc>
            </a:pPr>
            <a:r>
              <a:rPr kumimoji="1" lang="ja-JP" altLang="en-US" sz="1100" b="1" dirty="0" smtClean="0">
                <a:solidFill>
                  <a:srgbClr val="0099CC"/>
                </a:solidFill>
                <a:latin typeface="+mn-ea"/>
              </a:rPr>
              <a:t>耐薬品</a:t>
            </a:r>
            <a:r>
              <a:rPr kumimoji="1" lang="ja-JP" altLang="en-US" sz="1100" b="1" dirty="0">
                <a:solidFill>
                  <a:srgbClr val="0099CC"/>
                </a:solidFill>
                <a:latin typeface="+mn-ea"/>
              </a:rPr>
              <a:t>性</a:t>
            </a:r>
            <a:r>
              <a:rPr kumimoji="1" lang="en-US" altLang="ja-JP" sz="1100" b="1" dirty="0" smtClean="0">
                <a:solidFill>
                  <a:srgbClr val="0099CC"/>
                </a:solidFill>
                <a:latin typeface="+mn-ea"/>
              </a:rPr>
              <a:t>, </a:t>
            </a:r>
            <a:r>
              <a:rPr kumimoji="1" lang="ja-JP" altLang="en-US" sz="1100" b="1" dirty="0" smtClean="0">
                <a:solidFill>
                  <a:srgbClr val="0099CC"/>
                </a:solidFill>
                <a:latin typeface="+mn-ea"/>
              </a:rPr>
              <a:t>操作性</a:t>
            </a:r>
            <a:endParaRPr kumimoji="1" lang="en-US" altLang="ja-JP" sz="1100" b="1" dirty="0" smtClean="0">
              <a:solidFill>
                <a:srgbClr val="0099CC"/>
              </a:solidFill>
              <a:latin typeface="+mn-ea"/>
            </a:endParaRPr>
          </a:p>
          <a:p>
            <a:pPr algn="ctr">
              <a:lnSpc>
                <a:spcPts val="1500"/>
              </a:lnSpc>
            </a:pPr>
            <a:r>
              <a:rPr kumimoji="1" lang="ja-JP" altLang="en-US" sz="1100" b="1" dirty="0" smtClean="0">
                <a:solidFill>
                  <a:srgbClr val="0099CC"/>
                </a:solidFill>
                <a:latin typeface="+mn-ea"/>
              </a:rPr>
              <a:t>が求められる</a:t>
            </a:r>
            <a:endParaRPr kumimoji="1" lang="en-US" altLang="ja-JP" sz="1100" b="1" dirty="0" smtClean="0">
              <a:solidFill>
                <a:srgbClr val="0099CC"/>
              </a:solidFill>
              <a:latin typeface="+mn-ea"/>
            </a:endParaRPr>
          </a:p>
          <a:p>
            <a:pPr algn="ctr">
              <a:lnSpc>
                <a:spcPts val="1500"/>
              </a:lnSpc>
            </a:pPr>
            <a:r>
              <a:rPr kumimoji="1" lang="ja-JP" altLang="en-US" sz="1100" b="1" dirty="0" smtClean="0">
                <a:solidFill>
                  <a:srgbClr val="0099CC"/>
                </a:solidFill>
                <a:latin typeface="+mn-ea"/>
              </a:rPr>
              <a:t>作業に！</a:t>
            </a:r>
            <a:endParaRPr kumimoji="1" lang="en-US" altLang="ja-JP" sz="1100" b="1" dirty="0" smtClean="0">
              <a:solidFill>
                <a:srgbClr val="0099CC"/>
              </a:solidFill>
              <a:latin typeface="+mn-ea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7234987" y="6343786"/>
            <a:ext cx="2464520" cy="390465"/>
          </a:xfrm>
          <a:prstGeom prst="roundRect">
            <a:avLst>
              <a:gd name="adj" fmla="val 2866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r>
              <a:rPr kumimoji="1" lang="ja-JP" altLang="en-US" sz="1600" b="1" dirty="0" smtClean="0">
                <a:solidFill>
                  <a:schemeClr val="tx1"/>
                </a:solidFill>
              </a:rPr>
              <a:t>医療器具の洗浄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7234987" y="6826582"/>
            <a:ext cx="2464520" cy="390465"/>
          </a:xfrm>
          <a:prstGeom prst="roundRect">
            <a:avLst>
              <a:gd name="adj" fmla="val 2866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r>
              <a:rPr kumimoji="1" lang="ja-JP" altLang="en-US" sz="1600" b="1" dirty="0" smtClean="0">
                <a:solidFill>
                  <a:schemeClr val="tx1"/>
                </a:solidFill>
              </a:rPr>
              <a:t>汚染物・廃棄物の処理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7234987" y="7305584"/>
            <a:ext cx="2464520" cy="390465"/>
          </a:xfrm>
          <a:prstGeom prst="roundRect">
            <a:avLst>
              <a:gd name="adj" fmla="val 2866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7234987" y="7788380"/>
            <a:ext cx="2464520" cy="390465"/>
          </a:xfrm>
          <a:prstGeom prst="roundRect">
            <a:avLst>
              <a:gd name="adj" fmla="val 2866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7234987" y="8271176"/>
            <a:ext cx="2464520" cy="390465"/>
          </a:xfrm>
          <a:prstGeom prst="roundRect">
            <a:avLst>
              <a:gd name="adj" fmla="val 2866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-2846229" y="6343786"/>
            <a:ext cx="2464520" cy="390465"/>
          </a:xfrm>
          <a:prstGeom prst="roundRect">
            <a:avLst>
              <a:gd name="adj" fmla="val 2866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r>
              <a:rPr kumimoji="1" lang="ja-JP" altLang="en-US" sz="1600" b="1" dirty="0" smtClean="0">
                <a:solidFill>
                  <a:schemeClr val="tx1"/>
                </a:solidFill>
              </a:rPr>
              <a:t>採血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-2846229" y="6826582"/>
            <a:ext cx="2464520" cy="390465"/>
          </a:xfrm>
          <a:prstGeom prst="roundRect">
            <a:avLst>
              <a:gd name="adj" fmla="val 2866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r>
              <a:rPr kumimoji="1" lang="ja-JP" altLang="en-US" sz="1600" b="1" dirty="0" smtClean="0">
                <a:solidFill>
                  <a:schemeClr val="tx1"/>
                </a:solidFill>
              </a:rPr>
              <a:t>感染症</a:t>
            </a:r>
            <a:r>
              <a:rPr kumimoji="1" lang="ja-JP" altLang="en-US" sz="1600" b="1" dirty="0">
                <a:solidFill>
                  <a:schemeClr val="tx1"/>
                </a:solidFill>
              </a:rPr>
              <a:t>患者</a:t>
            </a:r>
            <a:r>
              <a:rPr kumimoji="1" lang="ja-JP" altLang="en-US" sz="1600" b="1" dirty="0" smtClean="0">
                <a:solidFill>
                  <a:schemeClr val="tx1"/>
                </a:solidFill>
              </a:rPr>
              <a:t>の対応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-2846229" y="7305584"/>
            <a:ext cx="2464520" cy="390465"/>
          </a:xfrm>
          <a:prstGeom prst="roundRect">
            <a:avLst>
              <a:gd name="adj" fmla="val 2866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r>
              <a:rPr kumimoji="1" lang="ja-JP" altLang="en-US" sz="1600" b="1" dirty="0" smtClean="0">
                <a:solidFill>
                  <a:schemeClr val="tx1"/>
                </a:solidFill>
              </a:rPr>
              <a:t>抗がん薬物の取り扱い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-2846229" y="7788380"/>
            <a:ext cx="2464520" cy="390465"/>
          </a:xfrm>
          <a:prstGeom prst="roundRect">
            <a:avLst>
              <a:gd name="adj" fmla="val 2866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31" name="角丸四角形 30"/>
          <p:cNvSpPr/>
          <p:nvPr/>
        </p:nvSpPr>
        <p:spPr>
          <a:xfrm>
            <a:off x="-2846229" y="8271176"/>
            <a:ext cx="2464520" cy="390465"/>
          </a:xfrm>
          <a:prstGeom prst="roundRect">
            <a:avLst>
              <a:gd name="adj" fmla="val 2866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32" name="四角形吹き出し 31"/>
          <p:cNvSpPr/>
          <p:nvPr/>
        </p:nvSpPr>
        <p:spPr>
          <a:xfrm>
            <a:off x="-3211291" y="5088020"/>
            <a:ext cx="2829582" cy="1012996"/>
          </a:xfrm>
          <a:prstGeom prst="wedgeRectCallout">
            <a:avLst>
              <a:gd name="adj1" fmla="val -2252"/>
              <a:gd name="adj2" fmla="val 77083"/>
            </a:avLst>
          </a:prstGeom>
          <a:solidFill>
            <a:schemeClr val="bg1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kumimoji="1" lang="ja-JP" altLang="en-US" sz="1400" b="1" dirty="0" smtClean="0">
                <a:solidFill>
                  <a:schemeClr val="tx1"/>
                </a:solidFill>
              </a:rPr>
              <a:t>ニトリル製に適した作業例</a:t>
            </a:r>
            <a:endParaRPr kumimoji="1" lang="en-US" altLang="ja-JP" sz="1400" b="1" dirty="0" smtClean="0">
              <a:solidFill>
                <a:schemeClr val="tx1"/>
              </a:solidFill>
            </a:endParaRPr>
          </a:p>
          <a:p>
            <a:r>
              <a:rPr kumimoji="1" lang="en-US" altLang="ja-JP" sz="1200" dirty="0" smtClean="0">
                <a:solidFill>
                  <a:schemeClr val="tx1"/>
                </a:solidFill>
              </a:rPr>
              <a:t>※ 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ご施設のルール・運用に合わせて、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　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 入力・差し替えてください！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33" name="四角形吹き出し 32"/>
          <p:cNvSpPr/>
          <p:nvPr/>
        </p:nvSpPr>
        <p:spPr>
          <a:xfrm>
            <a:off x="7234988" y="5088020"/>
            <a:ext cx="2815824" cy="1012996"/>
          </a:xfrm>
          <a:prstGeom prst="wedgeRectCallout">
            <a:avLst>
              <a:gd name="adj1" fmla="val 999"/>
              <a:gd name="adj2" fmla="val 75895"/>
            </a:avLst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kumimoji="1" lang="ja-JP" altLang="en-US" sz="1400" b="1" dirty="0">
                <a:solidFill>
                  <a:schemeClr val="tx1"/>
                </a:solidFill>
              </a:rPr>
              <a:t>ビニル</a:t>
            </a:r>
            <a:r>
              <a:rPr kumimoji="1" lang="ja-JP" altLang="en-US" sz="1400" b="1" dirty="0" smtClean="0">
                <a:solidFill>
                  <a:schemeClr val="tx1"/>
                </a:solidFill>
              </a:rPr>
              <a:t>製に適した作業例</a:t>
            </a:r>
            <a:endParaRPr kumimoji="1" lang="en-US" altLang="ja-JP" sz="1400" b="1" dirty="0" smtClean="0">
              <a:solidFill>
                <a:schemeClr val="tx1"/>
              </a:solidFill>
            </a:endParaRPr>
          </a:p>
          <a:p>
            <a:r>
              <a:rPr kumimoji="1" lang="en-US" altLang="ja-JP" sz="1200" dirty="0" smtClean="0">
                <a:solidFill>
                  <a:schemeClr val="tx1"/>
                </a:solidFill>
              </a:rPr>
              <a:t>※ 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ご</a:t>
            </a:r>
            <a:r>
              <a:rPr kumimoji="1" lang="ja-JP" altLang="en-US" sz="1200" dirty="0">
                <a:solidFill>
                  <a:schemeClr val="tx1"/>
                </a:solidFill>
              </a:rPr>
              <a:t>施設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のルール・運用に合わせて、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　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 入力・差し替えてください！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34" name="四角形吹き出し 33"/>
          <p:cNvSpPr/>
          <p:nvPr/>
        </p:nvSpPr>
        <p:spPr>
          <a:xfrm>
            <a:off x="7234987" y="135068"/>
            <a:ext cx="2640172" cy="807623"/>
          </a:xfrm>
          <a:prstGeom prst="wedgeRectCallout">
            <a:avLst>
              <a:gd name="adj1" fmla="val -60103"/>
              <a:gd name="adj2" fmla="val -2285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kumimoji="1" lang="ja-JP" altLang="en-US" sz="1400" b="1" dirty="0" smtClean="0">
                <a:solidFill>
                  <a:schemeClr val="tx1"/>
                </a:solidFill>
              </a:rPr>
              <a:t>病院名を入力してください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75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角丸四角形 49"/>
          <p:cNvSpPr/>
          <p:nvPr/>
        </p:nvSpPr>
        <p:spPr>
          <a:xfrm>
            <a:off x="3769892" y="6343786"/>
            <a:ext cx="2464520" cy="390465"/>
          </a:xfrm>
          <a:prstGeom prst="roundRect">
            <a:avLst>
              <a:gd name="adj" fmla="val 2866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r>
              <a:rPr kumimoji="1" lang="ja-JP" altLang="en-US" sz="1600" b="1" dirty="0" smtClean="0">
                <a:solidFill>
                  <a:schemeClr val="tx1"/>
                </a:solidFill>
              </a:rPr>
              <a:t>ベッドまわりの清掃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51" name="角丸四角形 50"/>
          <p:cNvSpPr/>
          <p:nvPr/>
        </p:nvSpPr>
        <p:spPr>
          <a:xfrm>
            <a:off x="3769892" y="6826582"/>
            <a:ext cx="2464520" cy="390465"/>
          </a:xfrm>
          <a:prstGeom prst="roundRect">
            <a:avLst>
              <a:gd name="adj" fmla="val 2866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r>
              <a:rPr kumimoji="1" lang="ja-JP" altLang="en-US" sz="1600" b="1" dirty="0" smtClean="0">
                <a:solidFill>
                  <a:schemeClr val="tx1"/>
                </a:solidFill>
              </a:rPr>
              <a:t>清拭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52" name="角丸四角形 51"/>
          <p:cNvSpPr/>
          <p:nvPr/>
        </p:nvSpPr>
        <p:spPr>
          <a:xfrm>
            <a:off x="3769892" y="7305584"/>
            <a:ext cx="2464520" cy="390465"/>
          </a:xfrm>
          <a:prstGeom prst="roundRect">
            <a:avLst>
              <a:gd name="adj" fmla="val 2866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r>
              <a:rPr kumimoji="1" lang="ja-JP" altLang="en-US" sz="1600" b="1" dirty="0" smtClean="0">
                <a:solidFill>
                  <a:schemeClr val="tx1"/>
                </a:solidFill>
              </a:rPr>
              <a:t>車いすの介助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53" name="角丸四角形 52"/>
          <p:cNvSpPr/>
          <p:nvPr/>
        </p:nvSpPr>
        <p:spPr>
          <a:xfrm>
            <a:off x="3769892" y="7788380"/>
            <a:ext cx="2464520" cy="390465"/>
          </a:xfrm>
          <a:prstGeom prst="roundRect">
            <a:avLst>
              <a:gd name="adj" fmla="val 2866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r>
              <a:rPr kumimoji="1" lang="ja-JP" altLang="en-US" sz="1600" b="1" dirty="0" smtClean="0">
                <a:solidFill>
                  <a:schemeClr val="tx1"/>
                </a:solidFill>
              </a:rPr>
              <a:t>食事の介助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56" name="角丸四角形 55"/>
          <p:cNvSpPr/>
          <p:nvPr/>
        </p:nvSpPr>
        <p:spPr>
          <a:xfrm>
            <a:off x="7234987" y="6343786"/>
            <a:ext cx="2464520" cy="390465"/>
          </a:xfrm>
          <a:prstGeom prst="roundRect">
            <a:avLst>
              <a:gd name="adj" fmla="val 2866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r>
              <a:rPr kumimoji="1" lang="ja-JP" altLang="en-US" sz="1600" b="1" dirty="0" smtClean="0">
                <a:solidFill>
                  <a:schemeClr val="tx1"/>
                </a:solidFill>
              </a:rPr>
              <a:t>医療器具の洗浄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57" name="角丸四角形 56"/>
          <p:cNvSpPr/>
          <p:nvPr/>
        </p:nvSpPr>
        <p:spPr>
          <a:xfrm>
            <a:off x="7234987" y="6826582"/>
            <a:ext cx="2464520" cy="390465"/>
          </a:xfrm>
          <a:prstGeom prst="roundRect">
            <a:avLst>
              <a:gd name="adj" fmla="val 2866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r>
              <a:rPr kumimoji="1" lang="ja-JP" altLang="en-US" sz="1600" b="1" dirty="0" smtClean="0">
                <a:solidFill>
                  <a:schemeClr val="tx1"/>
                </a:solidFill>
              </a:rPr>
              <a:t>汚染物・廃棄物の処理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58" name="角丸四角形 57"/>
          <p:cNvSpPr/>
          <p:nvPr/>
        </p:nvSpPr>
        <p:spPr>
          <a:xfrm>
            <a:off x="7234987" y="7305584"/>
            <a:ext cx="2464520" cy="390465"/>
          </a:xfrm>
          <a:prstGeom prst="roundRect">
            <a:avLst>
              <a:gd name="adj" fmla="val 2866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59" name="角丸四角形 58"/>
          <p:cNvSpPr/>
          <p:nvPr/>
        </p:nvSpPr>
        <p:spPr>
          <a:xfrm>
            <a:off x="7234987" y="7788380"/>
            <a:ext cx="2464520" cy="390465"/>
          </a:xfrm>
          <a:prstGeom prst="roundRect">
            <a:avLst>
              <a:gd name="adj" fmla="val 2866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60" name="角丸四角形 59"/>
          <p:cNvSpPr/>
          <p:nvPr/>
        </p:nvSpPr>
        <p:spPr>
          <a:xfrm>
            <a:off x="7234987" y="8271176"/>
            <a:ext cx="2464520" cy="390465"/>
          </a:xfrm>
          <a:prstGeom prst="roundRect">
            <a:avLst>
              <a:gd name="adj" fmla="val 2866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62" name="角丸四角形 61"/>
          <p:cNvSpPr/>
          <p:nvPr/>
        </p:nvSpPr>
        <p:spPr>
          <a:xfrm>
            <a:off x="3769892" y="8271176"/>
            <a:ext cx="2464520" cy="390465"/>
          </a:xfrm>
          <a:prstGeom prst="roundRect">
            <a:avLst>
              <a:gd name="adj" fmla="val 2866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r>
              <a:rPr kumimoji="1" lang="ja-JP" altLang="en-US" sz="1600" b="1" dirty="0" smtClean="0">
                <a:solidFill>
                  <a:schemeClr val="tx1"/>
                </a:solidFill>
              </a:rPr>
              <a:t>排泄ケアやおむつ交換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65" name="角丸四角形 64"/>
          <p:cNvSpPr/>
          <p:nvPr/>
        </p:nvSpPr>
        <p:spPr>
          <a:xfrm>
            <a:off x="-2846229" y="6343786"/>
            <a:ext cx="2464520" cy="390465"/>
          </a:xfrm>
          <a:prstGeom prst="roundRect">
            <a:avLst>
              <a:gd name="adj" fmla="val 2866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r>
              <a:rPr kumimoji="1" lang="ja-JP" altLang="en-US" sz="1600" b="1" dirty="0" smtClean="0">
                <a:solidFill>
                  <a:schemeClr val="tx1"/>
                </a:solidFill>
              </a:rPr>
              <a:t>採血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66" name="角丸四角形 65"/>
          <p:cNvSpPr/>
          <p:nvPr/>
        </p:nvSpPr>
        <p:spPr>
          <a:xfrm>
            <a:off x="-2846229" y="6826582"/>
            <a:ext cx="2464520" cy="390465"/>
          </a:xfrm>
          <a:prstGeom prst="roundRect">
            <a:avLst>
              <a:gd name="adj" fmla="val 2866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r>
              <a:rPr kumimoji="1" lang="ja-JP" altLang="en-US" sz="1600" b="1" dirty="0" smtClean="0">
                <a:solidFill>
                  <a:schemeClr val="tx1"/>
                </a:solidFill>
              </a:rPr>
              <a:t>感染症</a:t>
            </a:r>
            <a:r>
              <a:rPr kumimoji="1" lang="ja-JP" altLang="en-US" sz="1600" b="1" dirty="0">
                <a:solidFill>
                  <a:schemeClr val="tx1"/>
                </a:solidFill>
              </a:rPr>
              <a:t>患者</a:t>
            </a:r>
            <a:r>
              <a:rPr kumimoji="1" lang="ja-JP" altLang="en-US" sz="1600" b="1" dirty="0" smtClean="0">
                <a:solidFill>
                  <a:schemeClr val="tx1"/>
                </a:solidFill>
              </a:rPr>
              <a:t>の対応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67" name="角丸四角形 66"/>
          <p:cNvSpPr/>
          <p:nvPr/>
        </p:nvSpPr>
        <p:spPr>
          <a:xfrm>
            <a:off x="-2846229" y="7305584"/>
            <a:ext cx="2464520" cy="390465"/>
          </a:xfrm>
          <a:prstGeom prst="roundRect">
            <a:avLst>
              <a:gd name="adj" fmla="val 2866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r>
              <a:rPr kumimoji="1" lang="ja-JP" altLang="en-US" sz="1600" b="1" dirty="0" smtClean="0">
                <a:solidFill>
                  <a:schemeClr val="tx1"/>
                </a:solidFill>
              </a:rPr>
              <a:t>抗がん薬物の取り扱い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68" name="角丸四角形 67"/>
          <p:cNvSpPr/>
          <p:nvPr/>
        </p:nvSpPr>
        <p:spPr>
          <a:xfrm>
            <a:off x="-2846229" y="7788380"/>
            <a:ext cx="2464520" cy="390465"/>
          </a:xfrm>
          <a:prstGeom prst="roundRect">
            <a:avLst>
              <a:gd name="adj" fmla="val 2866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69" name="角丸四角形 68"/>
          <p:cNvSpPr/>
          <p:nvPr/>
        </p:nvSpPr>
        <p:spPr>
          <a:xfrm>
            <a:off x="-2846229" y="8271176"/>
            <a:ext cx="2464520" cy="390465"/>
          </a:xfrm>
          <a:prstGeom prst="roundRect">
            <a:avLst>
              <a:gd name="adj" fmla="val 2866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71" name="角丸四角形 70"/>
          <p:cNvSpPr/>
          <p:nvPr/>
        </p:nvSpPr>
        <p:spPr>
          <a:xfrm>
            <a:off x="626838" y="6343786"/>
            <a:ext cx="2464520" cy="390465"/>
          </a:xfrm>
          <a:prstGeom prst="roundRect">
            <a:avLst>
              <a:gd name="adj" fmla="val 2866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r>
              <a:rPr kumimoji="1" lang="ja-JP" altLang="en-US" sz="1600" b="1" dirty="0" smtClean="0">
                <a:solidFill>
                  <a:schemeClr val="tx1"/>
                </a:solidFill>
              </a:rPr>
              <a:t>検査・検診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72" name="角丸四角形 71"/>
          <p:cNvSpPr/>
          <p:nvPr/>
        </p:nvSpPr>
        <p:spPr>
          <a:xfrm>
            <a:off x="626838" y="6826582"/>
            <a:ext cx="2464520" cy="390465"/>
          </a:xfrm>
          <a:prstGeom prst="roundRect">
            <a:avLst>
              <a:gd name="adj" fmla="val 2866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r>
              <a:rPr kumimoji="1" lang="ja-JP" altLang="en-US" sz="1600" b="1" dirty="0" smtClean="0">
                <a:solidFill>
                  <a:schemeClr val="tx1"/>
                </a:solidFill>
              </a:rPr>
              <a:t>傷の</a:t>
            </a:r>
            <a:r>
              <a:rPr kumimoji="1" lang="ja-JP" altLang="en-US" sz="1600" b="1" dirty="0">
                <a:solidFill>
                  <a:schemeClr val="tx1"/>
                </a:solidFill>
              </a:rPr>
              <a:t>消毒</a:t>
            </a:r>
          </a:p>
        </p:txBody>
      </p:sp>
      <p:sp>
        <p:nvSpPr>
          <p:cNvPr id="73" name="角丸四角形 72"/>
          <p:cNvSpPr/>
          <p:nvPr/>
        </p:nvSpPr>
        <p:spPr>
          <a:xfrm>
            <a:off x="626838" y="7305584"/>
            <a:ext cx="2464520" cy="390465"/>
          </a:xfrm>
          <a:prstGeom prst="roundRect">
            <a:avLst>
              <a:gd name="adj" fmla="val 2866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r>
              <a:rPr kumimoji="1" lang="ja-JP" altLang="en-US" sz="1600" b="1" dirty="0" smtClean="0">
                <a:solidFill>
                  <a:schemeClr val="tx1"/>
                </a:solidFill>
              </a:rPr>
              <a:t>ガーゼの交換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74" name="角丸四角形 73"/>
          <p:cNvSpPr/>
          <p:nvPr/>
        </p:nvSpPr>
        <p:spPr>
          <a:xfrm>
            <a:off x="626838" y="7788380"/>
            <a:ext cx="2464520" cy="390465"/>
          </a:xfrm>
          <a:prstGeom prst="roundRect">
            <a:avLst>
              <a:gd name="adj" fmla="val 2866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r>
              <a:rPr kumimoji="1" lang="ja-JP" altLang="en-US" sz="1600" b="1" dirty="0" smtClean="0">
                <a:solidFill>
                  <a:schemeClr val="tx1"/>
                </a:solidFill>
              </a:rPr>
              <a:t>排痰の吸引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75" name="角丸四角形 74"/>
          <p:cNvSpPr/>
          <p:nvPr/>
        </p:nvSpPr>
        <p:spPr>
          <a:xfrm>
            <a:off x="626838" y="8271176"/>
            <a:ext cx="2464520" cy="390465"/>
          </a:xfrm>
          <a:prstGeom prst="roundRect">
            <a:avLst>
              <a:gd name="adj" fmla="val 2866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r>
              <a:rPr kumimoji="1" lang="ja-JP" altLang="en-US" sz="1600" b="1" dirty="0" smtClean="0">
                <a:solidFill>
                  <a:schemeClr val="tx1"/>
                </a:solidFill>
              </a:rPr>
              <a:t>検体採取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688782" y="135068"/>
            <a:ext cx="3480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400" b="1" dirty="0" smtClean="0">
                <a:solidFill>
                  <a:schemeClr val="bg1"/>
                </a:solidFill>
                <a:latin typeface="+mn-ea"/>
              </a:rPr>
              <a:t>2021</a:t>
            </a:r>
            <a:r>
              <a:rPr kumimoji="1" lang="ja-JP" altLang="en-US" sz="2400" b="1" dirty="0" smtClean="0">
                <a:solidFill>
                  <a:schemeClr val="bg1"/>
                </a:solidFill>
                <a:latin typeface="+mn-ea"/>
              </a:rPr>
              <a:t>年　</a:t>
            </a:r>
            <a:r>
              <a:rPr kumimoji="1" lang="ja-JP" altLang="en-US" sz="2400" b="1" dirty="0" smtClean="0">
                <a:solidFill>
                  <a:schemeClr val="bg1"/>
                </a:solidFill>
              </a:rPr>
              <a:t>○○○○病院</a:t>
            </a:r>
            <a:endParaRPr kumimoji="1"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38" name="円形吹き出し 37"/>
          <p:cNvSpPr/>
          <p:nvPr/>
        </p:nvSpPr>
        <p:spPr>
          <a:xfrm flipH="1">
            <a:off x="5242559" y="4251840"/>
            <a:ext cx="1325261" cy="1101262"/>
          </a:xfrm>
          <a:prstGeom prst="wedgeEllipseCallout">
            <a:avLst>
              <a:gd name="adj1" fmla="val 20833"/>
              <a:gd name="adj2" fmla="val 61117"/>
            </a:avLst>
          </a:prstGeom>
          <a:solidFill>
            <a:schemeClr val="bg1"/>
          </a:solidFill>
          <a:ln w="28575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円形吹き出し 38"/>
          <p:cNvSpPr/>
          <p:nvPr/>
        </p:nvSpPr>
        <p:spPr>
          <a:xfrm>
            <a:off x="333462" y="4251840"/>
            <a:ext cx="1325261" cy="1101262"/>
          </a:xfrm>
          <a:prstGeom prst="wedgeEllipseCallout">
            <a:avLst>
              <a:gd name="adj1" fmla="val 20833"/>
              <a:gd name="adj2" fmla="val 61117"/>
            </a:avLst>
          </a:prstGeom>
          <a:solidFill>
            <a:schemeClr val="bg1"/>
          </a:solidFill>
          <a:ln w="28575">
            <a:solidFill>
              <a:srgbClr val="00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61944" y="4495221"/>
            <a:ext cx="1268296" cy="6694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500"/>
              </a:lnSpc>
            </a:pPr>
            <a:r>
              <a:rPr kumimoji="1" lang="ja-JP" altLang="en-US" sz="1100" b="1" dirty="0" smtClean="0">
                <a:solidFill>
                  <a:srgbClr val="0099CC"/>
                </a:solidFill>
                <a:latin typeface="+mn-ea"/>
              </a:rPr>
              <a:t>耐薬品</a:t>
            </a:r>
            <a:r>
              <a:rPr kumimoji="1" lang="ja-JP" altLang="en-US" sz="1100" b="1" dirty="0">
                <a:solidFill>
                  <a:srgbClr val="0099CC"/>
                </a:solidFill>
                <a:latin typeface="+mn-ea"/>
              </a:rPr>
              <a:t>性</a:t>
            </a:r>
            <a:r>
              <a:rPr kumimoji="1" lang="en-US" altLang="ja-JP" sz="1100" b="1" dirty="0" smtClean="0">
                <a:solidFill>
                  <a:srgbClr val="0099CC"/>
                </a:solidFill>
                <a:latin typeface="+mn-ea"/>
              </a:rPr>
              <a:t>, </a:t>
            </a:r>
            <a:r>
              <a:rPr kumimoji="1" lang="ja-JP" altLang="en-US" sz="1100" b="1" dirty="0" smtClean="0">
                <a:solidFill>
                  <a:srgbClr val="0099CC"/>
                </a:solidFill>
                <a:latin typeface="+mn-ea"/>
              </a:rPr>
              <a:t>操作性</a:t>
            </a:r>
            <a:endParaRPr kumimoji="1" lang="en-US" altLang="ja-JP" sz="1100" b="1" dirty="0" smtClean="0">
              <a:solidFill>
                <a:srgbClr val="0099CC"/>
              </a:solidFill>
              <a:latin typeface="+mn-ea"/>
            </a:endParaRPr>
          </a:p>
          <a:p>
            <a:pPr algn="ctr">
              <a:lnSpc>
                <a:spcPts val="1500"/>
              </a:lnSpc>
            </a:pPr>
            <a:r>
              <a:rPr kumimoji="1" lang="ja-JP" altLang="en-US" sz="1100" b="1" dirty="0" smtClean="0">
                <a:solidFill>
                  <a:srgbClr val="0099CC"/>
                </a:solidFill>
                <a:latin typeface="+mn-ea"/>
              </a:rPr>
              <a:t>が求められる</a:t>
            </a:r>
            <a:endParaRPr kumimoji="1" lang="en-US" altLang="ja-JP" sz="1100" b="1" dirty="0" smtClean="0">
              <a:solidFill>
                <a:srgbClr val="0099CC"/>
              </a:solidFill>
              <a:latin typeface="+mn-ea"/>
            </a:endParaRPr>
          </a:p>
          <a:p>
            <a:pPr algn="ctr">
              <a:lnSpc>
                <a:spcPts val="1500"/>
              </a:lnSpc>
            </a:pPr>
            <a:r>
              <a:rPr kumimoji="1" lang="ja-JP" altLang="en-US" sz="1100" b="1" dirty="0" smtClean="0">
                <a:solidFill>
                  <a:srgbClr val="0099CC"/>
                </a:solidFill>
                <a:latin typeface="+mn-ea"/>
              </a:rPr>
              <a:t>作業に！</a:t>
            </a:r>
            <a:endParaRPr kumimoji="1" lang="en-US" altLang="ja-JP" sz="1100" b="1" dirty="0" smtClean="0">
              <a:solidFill>
                <a:srgbClr val="0099CC"/>
              </a:solidFill>
              <a:latin typeface="+mn-ea"/>
            </a:endParaRPr>
          </a:p>
        </p:txBody>
      </p:sp>
      <p:sp>
        <p:nvSpPr>
          <p:cNvPr id="40" name="四角形吹き出し 39"/>
          <p:cNvSpPr/>
          <p:nvPr/>
        </p:nvSpPr>
        <p:spPr>
          <a:xfrm>
            <a:off x="-3211291" y="5088020"/>
            <a:ext cx="2829582" cy="1012996"/>
          </a:xfrm>
          <a:prstGeom prst="wedgeRectCallout">
            <a:avLst>
              <a:gd name="adj1" fmla="val -2252"/>
              <a:gd name="adj2" fmla="val 77083"/>
            </a:avLst>
          </a:prstGeom>
          <a:solidFill>
            <a:schemeClr val="bg1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kumimoji="1" lang="ja-JP" altLang="en-US" sz="1400" b="1" dirty="0" smtClean="0">
                <a:solidFill>
                  <a:schemeClr val="tx1"/>
                </a:solidFill>
              </a:rPr>
              <a:t>ニトリル製に適した作業例</a:t>
            </a:r>
            <a:endParaRPr kumimoji="1" lang="en-US" altLang="ja-JP" sz="1400" b="1" dirty="0" smtClean="0">
              <a:solidFill>
                <a:schemeClr val="tx1"/>
              </a:solidFill>
            </a:endParaRPr>
          </a:p>
          <a:p>
            <a:r>
              <a:rPr kumimoji="1" lang="en-US" altLang="ja-JP" sz="1200" dirty="0" smtClean="0">
                <a:solidFill>
                  <a:schemeClr val="tx1"/>
                </a:solidFill>
              </a:rPr>
              <a:t>※ 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ご施設のルール・運用に合わせて、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　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 入力・差し替えてください！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41" name="四角形吹き出し 40"/>
          <p:cNvSpPr/>
          <p:nvPr/>
        </p:nvSpPr>
        <p:spPr>
          <a:xfrm>
            <a:off x="7234988" y="5088020"/>
            <a:ext cx="2815824" cy="1012996"/>
          </a:xfrm>
          <a:prstGeom prst="wedgeRectCallout">
            <a:avLst>
              <a:gd name="adj1" fmla="val 999"/>
              <a:gd name="adj2" fmla="val 75895"/>
            </a:avLst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kumimoji="1" lang="ja-JP" altLang="en-US" sz="1400" b="1" dirty="0">
                <a:solidFill>
                  <a:schemeClr val="tx1"/>
                </a:solidFill>
              </a:rPr>
              <a:t>ビニル</a:t>
            </a:r>
            <a:r>
              <a:rPr kumimoji="1" lang="ja-JP" altLang="en-US" sz="1400" b="1" dirty="0" smtClean="0">
                <a:solidFill>
                  <a:schemeClr val="tx1"/>
                </a:solidFill>
              </a:rPr>
              <a:t>製に適した作業例</a:t>
            </a:r>
            <a:endParaRPr kumimoji="1" lang="en-US" altLang="ja-JP" sz="1400" b="1" dirty="0" smtClean="0">
              <a:solidFill>
                <a:schemeClr val="tx1"/>
              </a:solidFill>
            </a:endParaRPr>
          </a:p>
          <a:p>
            <a:r>
              <a:rPr kumimoji="1" lang="en-US" altLang="ja-JP" sz="1200" dirty="0" smtClean="0">
                <a:solidFill>
                  <a:schemeClr val="tx1"/>
                </a:solidFill>
              </a:rPr>
              <a:t>※ 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ご</a:t>
            </a:r>
            <a:r>
              <a:rPr kumimoji="1" lang="ja-JP" altLang="en-US" sz="1200" dirty="0">
                <a:solidFill>
                  <a:schemeClr val="tx1"/>
                </a:solidFill>
              </a:rPr>
              <a:t>施設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のルール・運用に合わせて、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　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 入力・差し替えてください！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389666" y="4467764"/>
            <a:ext cx="1031051" cy="6694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500"/>
              </a:lnSpc>
            </a:pPr>
            <a:r>
              <a:rPr kumimoji="1" lang="ja-JP" altLang="en-US" sz="1100" b="1" dirty="0" smtClean="0">
                <a:solidFill>
                  <a:srgbClr val="FF9933"/>
                </a:solidFill>
                <a:latin typeface="+mn-ea"/>
              </a:rPr>
              <a:t>頻度の高い</a:t>
            </a:r>
            <a:endParaRPr kumimoji="1" lang="en-US" altLang="ja-JP" sz="1100" b="1" dirty="0" smtClean="0">
              <a:solidFill>
                <a:srgbClr val="FF9933"/>
              </a:solidFill>
              <a:latin typeface="+mn-ea"/>
            </a:endParaRPr>
          </a:p>
          <a:p>
            <a:pPr algn="ctr">
              <a:lnSpc>
                <a:spcPts val="1500"/>
              </a:lnSpc>
            </a:pPr>
            <a:r>
              <a:rPr kumimoji="1" lang="ja-JP" altLang="en-US" sz="1100" b="1" dirty="0" smtClean="0">
                <a:solidFill>
                  <a:srgbClr val="FF9933"/>
                </a:solidFill>
                <a:latin typeface="+mn-ea"/>
              </a:rPr>
              <a:t>短時間</a:t>
            </a:r>
            <a:r>
              <a:rPr kumimoji="1" lang="ja-JP" altLang="en-US" sz="1100" b="1" dirty="0">
                <a:solidFill>
                  <a:srgbClr val="FF9933"/>
                </a:solidFill>
                <a:latin typeface="+mn-ea"/>
              </a:rPr>
              <a:t>の</a:t>
            </a:r>
            <a:r>
              <a:rPr kumimoji="1" lang="ja-JP" altLang="en-US" sz="1100" b="1" dirty="0" smtClean="0">
                <a:solidFill>
                  <a:srgbClr val="FF9933"/>
                </a:solidFill>
                <a:latin typeface="+mn-ea"/>
              </a:rPr>
              <a:t>作業</a:t>
            </a:r>
            <a:endParaRPr kumimoji="1" lang="en-US" altLang="ja-JP" sz="1100" b="1" dirty="0" smtClean="0">
              <a:solidFill>
                <a:srgbClr val="FF9933"/>
              </a:solidFill>
              <a:latin typeface="+mn-ea"/>
            </a:endParaRPr>
          </a:p>
          <a:p>
            <a:pPr algn="ctr">
              <a:lnSpc>
                <a:spcPts val="1500"/>
              </a:lnSpc>
            </a:pPr>
            <a:r>
              <a:rPr kumimoji="1" lang="ja-JP" altLang="en-US" sz="1100" b="1" dirty="0">
                <a:solidFill>
                  <a:srgbClr val="FF9933"/>
                </a:solidFill>
                <a:latin typeface="+mn-ea"/>
              </a:rPr>
              <a:t>全般</a:t>
            </a:r>
            <a:r>
              <a:rPr kumimoji="1" lang="ja-JP" altLang="en-US" sz="1100" b="1" dirty="0" smtClean="0">
                <a:solidFill>
                  <a:srgbClr val="FF9933"/>
                </a:solidFill>
                <a:latin typeface="+mn-ea"/>
              </a:rPr>
              <a:t>に！</a:t>
            </a:r>
            <a:endParaRPr kumimoji="1" lang="ja-JP" altLang="en-US" sz="1100" b="1" dirty="0">
              <a:solidFill>
                <a:srgbClr val="FF9933"/>
              </a:solidFill>
              <a:latin typeface="+mn-ea"/>
            </a:endParaRPr>
          </a:p>
        </p:txBody>
      </p:sp>
      <p:sp>
        <p:nvSpPr>
          <p:cNvPr id="33" name="四角形吹き出し 32"/>
          <p:cNvSpPr/>
          <p:nvPr/>
        </p:nvSpPr>
        <p:spPr>
          <a:xfrm>
            <a:off x="7234987" y="135068"/>
            <a:ext cx="2640172" cy="807623"/>
          </a:xfrm>
          <a:prstGeom prst="wedgeRectCallout">
            <a:avLst>
              <a:gd name="adj1" fmla="val -60103"/>
              <a:gd name="adj2" fmla="val -2285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kumimoji="1" lang="ja-JP" altLang="en-US" sz="1400" b="1" dirty="0" smtClean="0">
                <a:solidFill>
                  <a:schemeClr val="tx1"/>
                </a:solidFill>
              </a:rPr>
              <a:t>病院名を入力してください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473468" y="9644274"/>
            <a:ext cx="19111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000" dirty="0" smtClean="0">
                <a:solidFill>
                  <a:schemeClr val="bg1"/>
                </a:solidFill>
                <a:latin typeface="+mn-ea"/>
              </a:rPr>
              <a:t>© 2021 Medline Japan G.K.</a:t>
            </a:r>
            <a:endParaRPr kumimoji="1" lang="ja-JP" alt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228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688782" y="135068"/>
            <a:ext cx="3480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400" b="1" dirty="0" smtClean="0">
                <a:solidFill>
                  <a:schemeClr val="bg1"/>
                </a:solidFill>
                <a:latin typeface="+mn-ea"/>
              </a:rPr>
              <a:t>2021</a:t>
            </a:r>
            <a:r>
              <a:rPr kumimoji="1" lang="ja-JP" altLang="en-US" sz="2400" b="1" dirty="0" smtClean="0">
                <a:solidFill>
                  <a:schemeClr val="bg1"/>
                </a:solidFill>
                <a:latin typeface="+mn-ea"/>
              </a:rPr>
              <a:t>年　</a:t>
            </a:r>
            <a:r>
              <a:rPr kumimoji="1" lang="ja-JP" altLang="en-US" sz="2400" b="1" dirty="0" smtClean="0">
                <a:solidFill>
                  <a:schemeClr val="bg1"/>
                </a:solidFill>
              </a:rPr>
              <a:t>○○○○病院</a:t>
            </a:r>
            <a:endParaRPr kumimoji="1"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3769892" y="6343786"/>
            <a:ext cx="2464520" cy="390465"/>
          </a:xfrm>
          <a:prstGeom prst="roundRect">
            <a:avLst>
              <a:gd name="adj" fmla="val 2866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r>
              <a:rPr kumimoji="1" lang="ja-JP" altLang="en-US" sz="1600" b="1" dirty="0" smtClean="0">
                <a:solidFill>
                  <a:schemeClr val="tx1"/>
                </a:solidFill>
              </a:rPr>
              <a:t>ベッドまわりの清掃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3769892" y="6826582"/>
            <a:ext cx="2464520" cy="390465"/>
          </a:xfrm>
          <a:prstGeom prst="roundRect">
            <a:avLst>
              <a:gd name="adj" fmla="val 2866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r>
              <a:rPr kumimoji="1" lang="ja-JP" altLang="en-US" sz="1600" b="1" dirty="0" smtClean="0">
                <a:solidFill>
                  <a:schemeClr val="tx1"/>
                </a:solidFill>
              </a:rPr>
              <a:t>清拭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3769892" y="7305584"/>
            <a:ext cx="2464520" cy="390465"/>
          </a:xfrm>
          <a:prstGeom prst="roundRect">
            <a:avLst>
              <a:gd name="adj" fmla="val 2866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r>
              <a:rPr kumimoji="1" lang="ja-JP" altLang="en-US" sz="1600" b="1" dirty="0" smtClean="0">
                <a:solidFill>
                  <a:schemeClr val="tx1"/>
                </a:solidFill>
              </a:rPr>
              <a:t>車いすの介助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3769892" y="7788380"/>
            <a:ext cx="2464520" cy="390465"/>
          </a:xfrm>
          <a:prstGeom prst="roundRect">
            <a:avLst>
              <a:gd name="adj" fmla="val 2866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r>
              <a:rPr kumimoji="1" lang="ja-JP" altLang="en-US" sz="1600" b="1" dirty="0" smtClean="0">
                <a:solidFill>
                  <a:schemeClr val="tx1"/>
                </a:solidFill>
              </a:rPr>
              <a:t>食事の介助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3769892" y="8271176"/>
            <a:ext cx="2464520" cy="390465"/>
          </a:xfrm>
          <a:prstGeom prst="roundRect">
            <a:avLst>
              <a:gd name="adj" fmla="val 2866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r>
              <a:rPr kumimoji="1" lang="ja-JP" altLang="en-US" sz="1600" b="1" dirty="0" smtClean="0">
                <a:solidFill>
                  <a:schemeClr val="tx1"/>
                </a:solidFill>
              </a:rPr>
              <a:t>排泄ケアやおむつ交換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626838" y="6343786"/>
            <a:ext cx="2464520" cy="390465"/>
          </a:xfrm>
          <a:prstGeom prst="roundRect">
            <a:avLst>
              <a:gd name="adj" fmla="val 2866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r>
              <a:rPr kumimoji="1" lang="ja-JP" altLang="en-US" sz="1600" b="1" dirty="0" smtClean="0">
                <a:solidFill>
                  <a:schemeClr val="tx1"/>
                </a:solidFill>
              </a:rPr>
              <a:t>検査・検診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626838" y="6826582"/>
            <a:ext cx="2464520" cy="390465"/>
          </a:xfrm>
          <a:prstGeom prst="roundRect">
            <a:avLst>
              <a:gd name="adj" fmla="val 2866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r>
              <a:rPr kumimoji="1" lang="ja-JP" altLang="en-US" sz="1600" b="1" dirty="0" smtClean="0">
                <a:solidFill>
                  <a:schemeClr val="tx1"/>
                </a:solidFill>
              </a:rPr>
              <a:t>傷の</a:t>
            </a:r>
            <a:r>
              <a:rPr kumimoji="1" lang="ja-JP" altLang="en-US" sz="1600" b="1" dirty="0">
                <a:solidFill>
                  <a:schemeClr val="tx1"/>
                </a:solidFill>
              </a:rPr>
              <a:t>消毒</a:t>
            </a:r>
          </a:p>
        </p:txBody>
      </p:sp>
      <p:sp>
        <p:nvSpPr>
          <p:cNvPr id="15" name="角丸四角形 14"/>
          <p:cNvSpPr/>
          <p:nvPr/>
        </p:nvSpPr>
        <p:spPr>
          <a:xfrm>
            <a:off x="626838" y="7305584"/>
            <a:ext cx="2464520" cy="390465"/>
          </a:xfrm>
          <a:prstGeom prst="roundRect">
            <a:avLst>
              <a:gd name="adj" fmla="val 2866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r>
              <a:rPr kumimoji="1" lang="ja-JP" altLang="en-US" sz="1600" b="1" dirty="0" smtClean="0">
                <a:solidFill>
                  <a:schemeClr val="tx1"/>
                </a:solidFill>
              </a:rPr>
              <a:t>ガーゼの交換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626838" y="7788380"/>
            <a:ext cx="2464520" cy="390465"/>
          </a:xfrm>
          <a:prstGeom prst="roundRect">
            <a:avLst>
              <a:gd name="adj" fmla="val 2866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r>
              <a:rPr kumimoji="1" lang="ja-JP" altLang="en-US" sz="1600" b="1" dirty="0" smtClean="0">
                <a:solidFill>
                  <a:schemeClr val="tx1"/>
                </a:solidFill>
              </a:rPr>
              <a:t>排痰の吸引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626838" y="8271176"/>
            <a:ext cx="2464520" cy="390465"/>
          </a:xfrm>
          <a:prstGeom prst="roundRect">
            <a:avLst>
              <a:gd name="adj" fmla="val 2866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r>
              <a:rPr kumimoji="1" lang="ja-JP" altLang="en-US" sz="1600" b="1" dirty="0" smtClean="0">
                <a:solidFill>
                  <a:schemeClr val="tx1"/>
                </a:solidFill>
              </a:rPr>
              <a:t>検体採取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18" name="円形吹き出し 17"/>
          <p:cNvSpPr/>
          <p:nvPr/>
        </p:nvSpPr>
        <p:spPr>
          <a:xfrm flipH="1">
            <a:off x="5242559" y="4251840"/>
            <a:ext cx="1325261" cy="1101262"/>
          </a:xfrm>
          <a:prstGeom prst="wedgeEllipseCallout">
            <a:avLst>
              <a:gd name="adj1" fmla="val 20833"/>
              <a:gd name="adj2" fmla="val 61117"/>
            </a:avLst>
          </a:prstGeom>
          <a:solidFill>
            <a:schemeClr val="bg1"/>
          </a:solidFill>
          <a:ln w="28575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形吹き出し 19"/>
          <p:cNvSpPr/>
          <p:nvPr/>
        </p:nvSpPr>
        <p:spPr>
          <a:xfrm>
            <a:off x="333462" y="4251840"/>
            <a:ext cx="1325261" cy="1101262"/>
          </a:xfrm>
          <a:prstGeom prst="wedgeEllipseCallout">
            <a:avLst>
              <a:gd name="adj1" fmla="val 20833"/>
              <a:gd name="adj2" fmla="val 61117"/>
            </a:avLst>
          </a:prstGeom>
          <a:solidFill>
            <a:schemeClr val="bg1"/>
          </a:solidFill>
          <a:ln w="28575">
            <a:solidFill>
              <a:srgbClr val="00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61944" y="4495221"/>
            <a:ext cx="1268296" cy="6694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500"/>
              </a:lnSpc>
            </a:pPr>
            <a:r>
              <a:rPr kumimoji="1" lang="ja-JP" altLang="en-US" sz="1100" b="1" dirty="0" smtClean="0">
                <a:solidFill>
                  <a:srgbClr val="0099CC"/>
                </a:solidFill>
                <a:latin typeface="+mn-ea"/>
              </a:rPr>
              <a:t>耐薬品</a:t>
            </a:r>
            <a:r>
              <a:rPr kumimoji="1" lang="ja-JP" altLang="en-US" sz="1100" b="1" dirty="0">
                <a:solidFill>
                  <a:srgbClr val="0099CC"/>
                </a:solidFill>
                <a:latin typeface="+mn-ea"/>
              </a:rPr>
              <a:t>性</a:t>
            </a:r>
            <a:r>
              <a:rPr kumimoji="1" lang="en-US" altLang="ja-JP" sz="1100" b="1" dirty="0" smtClean="0">
                <a:solidFill>
                  <a:srgbClr val="0099CC"/>
                </a:solidFill>
                <a:latin typeface="+mn-ea"/>
              </a:rPr>
              <a:t>, </a:t>
            </a:r>
            <a:r>
              <a:rPr kumimoji="1" lang="ja-JP" altLang="en-US" sz="1100" b="1" dirty="0" smtClean="0">
                <a:solidFill>
                  <a:srgbClr val="0099CC"/>
                </a:solidFill>
                <a:latin typeface="+mn-ea"/>
              </a:rPr>
              <a:t>操作性</a:t>
            </a:r>
            <a:endParaRPr kumimoji="1" lang="en-US" altLang="ja-JP" sz="1100" b="1" dirty="0" smtClean="0">
              <a:solidFill>
                <a:srgbClr val="0099CC"/>
              </a:solidFill>
              <a:latin typeface="+mn-ea"/>
            </a:endParaRPr>
          </a:p>
          <a:p>
            <a:pPr algn="ctr">
              <a:lnSpc>
                <a:spcPts val="1500"/>
              </a:lnSpc>
            </a:pPr>
            <a:r>
              <a:rPr kumimoji="1" lang="ja-JP" altLang="en-US" sz="1100" b="1" dirty="0" smtClean="0">
                <a:solidFill>
                  <a:srgbClr val="0099CC"/>
                </a:solidFill>
                <a:latin typeface="+mn-ea"/>
              </a:rPr>
              <a:t>が求められる</a:t>
            </a:r>
            <a:endParaRPr kumimoji="1" lang="en-US" altLang="ja-JP" sz="1100" b="1" dirty="0" smtClean="0">
              <a:solidFill>
                <a:srgbClr val="0099CC"/>
              </a:solidFill>
              <a:latin typeface="+mn-ea"/>
            </a:endParaRPr>
          </a:p>
          <a:p>
            <a:pPr algn="ctr">
              <a:lnSpc>
                <a:spcPts val="1500"/>
              </a:lnSpc>
            </a:pPr>
            <a:r>
              <a:rPr kumimoji="1" lang="ja-JP" altLang="en-US" sz="1100" b="1" dirty="0" smtClean="0">
                <a:solidFill>
                  <a:srgbClr val="0099CC"/>
                </a:solidFill>
                <a:latin typeface="+mn-ea"/>
              </a:rPr>
              <a:t>作業に！</a:t>
            </a:r>
            <a:endParaRPr kumimoji="1" lang="en-US" altLang="ja-JP" sz="1100" b="1" dirty="0" smtClean="0">
              <a:solidFill>
                <a:srgbClr val="0099CC"/>
              </a:solidFill>
              <a:latin typeface="+mn-ea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7234987" y="6343786"/>
            <a:ext cx="2464520" cy="390465"/>
          </a:xfrm>
          <a:prstGeom prst="roundRect">
            <a:avLst>
              <a:gd name="adj" fmla="val 2866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r>
              <a:rPr kumimoji="1" lang="ja-JP" altLang="en-US" sz="1600" b="1" dirty="0" smtClean="0">
                <a:solidFill>
                  <a:schemeClr val="tx1"/>
                </a:solidFill>
              </a:rPr>
              <a:t>医療器具の洗浄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7234987" y="6826582"/>
            <a:ext cx="2464520" cy="390465"/>
          </a:xfrm>
          <a:prstGeom prst="roundRect">
            <a:avLst>
              <a:gd name="adj" fmla="val 2866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r>
              <a:rPr kumimoji="1" lang="ja-JP" altLang="en-US" sz="1600" b="1" dirty="0" smtClean="0">
                <a:solidFill>
                  <a:schemeClr val="tx1"/>
                </a:solidFill>
              </a:rPr>
              <a:t>汚染物・廃棄物の処理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7234987" y="7305584"/>
            <a:ext cx="2464520" cy="390465"/>
          </a:xfrm>
          <a:prstGeom prst="roundRect">
            <a:avLst>
              <a:gd name="adj" fmla="val 2866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7234987" y="7788380"/>
            <a:ext cx="2464520" cy="390465"/>
          </a:xfrm>
          <a:prstGeom prst="roundRect">
            <a:avLst>
              <a:gd name="adj" fmla="val 2866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7234987" y="8271176"/>
            <a:ext cx="2464520" cy="390465"/>
          </a:xfrm>
          <a:prstGeom prst="roundRect">
            <a:avLst>
              <a:gd name="adj" fmla="val 2866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-2846229" y="6343786"/>
            <a:ext cx="2464520" cy="390465"/>
          </a:xfrm>
          <a:prstGeom prst="roundRect">
            <a:avLst>
              <a:gd name="adj" fmla="val 2866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r>
              <a:rPr kumimoji="1" lang="ja-JP" altLang="en-US" sz="1600" b="1" dirty="0" smtClean="0">
                <a:solidFill>
                  <a:schemeClr val="tx1"/>
                </a:solidFill>
              </a:rPr>
              <a:t>採血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-2846229" y="6826582"/>
            <a:ext cx="2464520" cy="390465"/>
          </a:xfrm>
          <a:prstGeom prst="roundRect">
            <a:avLst>
              <a:gd name="adj" fmla="val 2866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r>
              <a:rPr kumimoji="1" lang="ja-JP" altLang="en-US" sz="1600" b="1" dirty="0" smtClean="0">
                <a:solidFill>
                  <a:schemeClr val="tx1"/>
                </a:solidFill>
              </a:rPr>
              <a:t>感染症</a:t>
            </a:r>
            <a:r>
              <a:rPr kumimoji="1" lang="ja-JP" altLang="en-US" sz="1600" b="1" dirty="0">
                <a:solidFill>
                  <a:schemeClr val="tx1"/>
                </a:solidFill>
              </a:rPr>
              <a:t>患者</a:t>
            </a:r>
            <a:r>
              <a:rPr kumimoji="1" lang="ja-JP" altLang="en-US" sz="1600" b="1" dirty="0" smtClean="0">
                <a:solidFill>
                  <a:schemeClr val="tx1"/>
                </a:solidFill>
              </a:rPr>
              <a:t>の対応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-2846229" y="7305584"/>
            <a:ext cx="2464520" cy="390465"/>
          </a:xfrm>
          <a:prstGeom prst="roundRect">
            <a:avLst>
              <a:gd name="adj" fmla="val 2866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r>
              <a:rPr kumimoji="1" lang="ja-JP" altLang="en-US" sz="1600" b="1" dirty="0" smtClean="0">
                <a:solidFill>
                  <a:schemeClr val="tx1"/>
                </a:solidFill>
              </a:rPr>
              <a:t>抗がん薬物の取り扱い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-2846229" y="7788380"/>
            <a:ext cx="2464520" cy="390465"/>
          </a:xfrm>
          <a:prstGeom prst="roundRect">
            <a:avLst>
              <a:gd name="adj" fmla="val 2866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31" name="角丸四角形 30"/>
          <p:cNvSpPr/>
          <p:nvPr/>
        </p:nvSpPr>
        <p:spPr>
          <a:xfrm>
            <a:off x="-2846229" y="8271176"/>
            <a:ext cx="2464520" cy="390465"/>
          </a:xfrm>
          <a:prstGeom prst="roundRect">
            <a:avLst>
              <a:gd name="adj" fmla="val 2866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32" name="四角形吹き出し 31"/>
          <p:cNvSpPr/>
          <p:nvPr/>
        </p:nvSpPr>
        <p:spPr>
          <a:xfrm>
            <a:off x="-3211291" y="5088020"/>
            <a:ext cx="2829582" cy="1012996"/>
          </a:xfrm>
          <a:prstGeom prst="wedgeRectCallout">
            <a:avLst>
              <a:gd name="adj1" fmla="val -2252"/>
              <a:gd name="adj2" fmla="val 77083"/>
            </a:avLst>
          </a:prstGeom>
          <a:solidFill>
            <a:schemeClr val="bg1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kumimoji="1" lang="ja-JP" altLang="en-US" sz="1400" b="1" dirty="0" smtClean="0">
                <a:solidFill>
                  <a:schemeClr val="tx1"/>
                </a:solidFill>
              </a:rPr>
              <a:t>ニトリル製に適した作業例</a:t>
            </a:r>
            <a:endParaRPr kumimoji="1" lang="en-US" altLang="ja-JP" sz="1400" b="1" dirty="0" smtClean="0">
              <a:solidFill>
                <a:schemeClr val="tx1"/>
              </a:solidFill>
            </a:endParaRPr>
          </a:p>
          <a:p>
            <a:r>
              <a:rPr kumimoji="1" lang="en-US" altLang="ja-JP" sz="1200" dirty="0" smtClean="0">
                <a:solidFill>
                  <a:schemeClr val="tx1"/>
                </a:solidFill>
              </a:rPr>
              <a:t>※ 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ご施設のルール・運用に合わせて、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　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 入力・差し替えてください！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33" name="四角形吹き出し 32"/>
          <p:cNvSpPr/>
          <p:nvPr/>
        </p:nvSpPr>
        <p:spPr>
          <a:xfrm>
            <a:off x="7234988" y="5088020"/>
            <a:ext cx="2815824" cy="1012996"/>
          </a:xfrm>
          <a:prstGeom prst="wedgeRectCallout">
            <a:avLst>
              <a:gd name="adj1" fmla="val 999"/>
              <a:gd name="adj2" fmla="val 75895"/>
            </a:avLst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kumimoji="1" lang="ja-JP" altLang="en-US" sz="1400" b="1" dirty="0">
                <a:solidFill>
                  <a:schemeClr val="tx1"/>
                </a:solidFill>
              </a:rPr>
              <a:t>ビニル</a:t>
            </a:r>
            <a:r>
              <a:rPr kumimoji="1" lang="ja-JP" altLang="en-US" sz="1400" b="1" dirty="0" smtClean="0">
                <a:solidFill>
                  <a:schemeClr val="tx1"/>
                </a:solidFill>
              </a:rPr>
              <a:t>製に適した作業例</a:t>
            </a:r>
            <a:endParaRPr kumimoji="1" lang="en-US" altLang="ja-JP" sz="1400" b="1" dirty="0" smtClean="0">
              <a:solidFill>
                <a:schemeClr val="tx1"/>
              </a:solidFill>
            </a:endParaRPr>
          </a:p>
          <a:p>
            <a:r>
              <a:rPr kumimoji="1" lang="en-US" altLang="ja-JP" sz="1200" dirty="0" smtClean="0">
                <a:solidFill>
                  <a:schemeClr val="tx1"/>
                </a:solidFill>
              </a:rPr>
              <a:t>※ 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ご</a:t>
            </a:r>
            <a:r>
              <a:rPr kumimoji="1" lang="ja-JP" altLang="en-US" sz="1200" dirty="0">
                <a:solidFill>
                  <a:schemeClr val="tx1"/>
                </a:solidFill>
              </a:rPr>
              <a:t>施設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のルール・運用に合わせて、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　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 入力・差し替えてください！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389666" y="4467764"/>
            <a:ext cx="1031051" cy="6694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500"/>
              </a:lnSpc>
            </a:pPr>
            <a:r>
              <a:rPr kumimoji="1" lang="ja-JP" altLang="en-US" sz="1100" b="1" dirty="0" smtClean="0">
                <a:solidFill>
                  <a:srgbClr val="FF9933"/>
                </a:solidFill>
                <a:latin typeface="+mn-ea"/>
              </a:rPr>
              <a:t>頻度の高い</a:t>
            </a:r>
            <a:endParaRPr kumimoji="1" lang="en-US" altLang="ja-JP" sz="1100" b="1" dirty="0" smtClean="0">
              <a:solidFill>
                <a:srgbClr val="FF9933"/>
              </a:solidFill>
              <a:latin typeface="+mn-ea"/>
            </a:endParaRPr>
          </a:p>
          <a:p>
            <a:pPr algn="ctr">
              <a:lnSpc>
                <a:spcPts val="1500"/>
              </a:lnSpc>
            </a:pPr>
            <a:r>
              <a:rPr kumimoji="1" lang="ja-JP" altLang="en-US" sz="1100" b="1" dirty="0" smtClean="0">
                <a:solidFill>
                  <a:srgbClr val="FF9933"/>
                </a:solidFill>
                <a:latin typeface="+mn-ea"/>
              </a:rPr>
              <a:t>短時間</a:t>
            </a:r>
            <a:r>
              <a:rPr kumimoji="1" lang="ja-JP" altLang="en-US" sz="1100" b="1" dirty="0">
                <a:solidFill>
                  <a:srgbClr val="FF9933"/>
                </a:solidFill>
                <a:latin typeface="+mn-ea"/>
              </a:rPr>
              <a:t>の</a:t>
            </a:r>
            <a:r>
              <a:rPr kumimoji="1" lang="ja-JP" altLang="en-US" sz="1100" b="1" dirty="0" smtClean="0">
                <a:solidFill>
                  <a:srgbClr val="FF9933"/>
                </a:solidFill>
                <a:latin typeface="+mn-ea"/>
              </a:rPr>
              <a:t>作業</a:t>
            </a:r>
            <a:endParaRPr kumimoji="1" lang="en-US" altLang="ja-JP" sz="1100" b="1" dirty="0" smtClean="0">
              <a:solidFill>
                <a:srgbClr val="FF9933"/>
              </a:solidFill>
              <a:latin typeface="+mn-ea"/>
            </a:endParaRPr>
          </a:p>
          <a:p>
            <a:pPr algn="ctr">
              <a:lnSpc>
                <a:spcPts val="1500"/>
              </a:lnSpc>
            </a:pPr>
            <a:r>
              <a:rPr kumimoji="1" lang="ja-JP" altLang="en-US" sz="1100" b="1" dirty="0">
                <a:solidFill>
                  <a:srgbClr val="FF9933"/>
                </a:solidFill>
                <a:latin typeface="+mn-ea"/>
              </a:rPr>
              <a:t>全般</a:t>
            </a:r>
            <a:r>
              <a:rPr kumimoji="1" lang="ja-JP" altLang="en-US" sz="1100" b="1" dirty="0" smtClean="0">
                <a:solidFill>
                  <a:srgbClr val="FF9933"/>
                </a:solidFill>
                <a:latin typeface="+mn-ea"/>
              </a:rPr>
              <a:t>に！</a:t>
            </a:r>
            <a:endParaRPr kumimoji="1" lang="ja-JP" altLang="en-US" sz="1100" b="1" dirty="0">
              <a:solidFill>
                <a:srgbClr val="FF9933"/>
              </a:solidFill>
              <a:latin typeface="+mn-ea"/>
            </a:endParaRPr>
          </a:p>
        </p:txBody>
      </p:sp>
      <p:sp>
        <p:nvSpPr>
          <p:cNvPr id="35" name="四角形吹き出し 34"/>
          <p:cNvSpPr/>
          <p:nvPr/>
        </p:nvSpPr>
        <p:spPr>
          <a:xfrm>
            <a:off x="7234987" y="135068"/>
            <a:ext cx="2640172" cy="807623"/>
          </a:xfrm>
          <a:prstGeom prst="wedgeRectCallout">
            <a:avLst>
              <a:gd name="adj1" fmla="val -60103"/>
              <a:gd name="adj2" fmla="val -2285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kumimoji="1" lang="ja-JP" altLang="en-US" sz="1400" b="1" dirty="0" smtClean="0">
                <a:solidFill>
                  <a:schemeClr val="tx1"/>
                </a:solidFill>
              </a:rPr>
              <a:t>病院名を入力してください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2473468" y="9644274"/>
            <a:ext cx="19111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000" dirty="0" smtClean="0">
                <a:solidFill>
                  <a:schemeClr val="bg1"/>
                </a:solidFill>
                <a:latin typeface="+mn-ea"/>
              </a:rPr>
              <a:t>© 2021 Medline Japan G.K.</a:t>
            </a:r>
            <a:endParaRPr kumimoji="1" lang="ja-JP" alt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459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B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688782" y="135068"/>
            <a:ext cx="3480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400" b="1" dirty="0" smtClean="0">
                <a:solidFill>
                  <a:schemeClr val="bg1"/>
                </a:solidFill>
                <a:latin typeface="+mn-ea"/>
              </a:rPr>
              <a:t>2021</a:t>
            </a:r>
            <a:r>
              <a:rPr kumimoji="1" lang="ja-JP" altLang="en-US" sz="2400" b="1" dirty="0" smtClean="0">
                <a:solidFill>
                  <a:schemeClr val="bg1"/>
                </a:solidFill>
                <a:latin typeface="+mn-ea"/>
              </a:rPr>
              <a:t>年　</a:t>
            </a:r>
            <a:r>
              <a:rPr kumimoji="1" lang="ja-JP" altLang="en-US" sz="2400" b="1" dirty="0" smtClean="0">
                <a:solidFill>
                  <a:schemeClr val="bg1"/>
                </a:solidFill>
              </a:rPr>
              <a:t>○○○○病院</a:t>
            </a:r>
            <a:endParaRPr kumimoji="1"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3769892" y="6343786"/>
            <a:ext cx="2464520" cy="390465"/>
          </a:xfrm>
          <a:prstGeom prst="roundRect">
            <a:avLst>
              <a:gd name="adj" fmla="val 2866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r>
              <a:rPr kumimoji="1" lang="ja-JP" altLang="en-US" sz="1600" b="1" dirty="0" smtClean="0">
                <a:solidFill>
                  <a:schemeClr val="tx1"/>
                </a:solidFill>
              </a:rPr>
              <a:t>ベッドまわりの清掃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3769892" y="6826582"/>
            <a:ext cx="2464520" cy="390465"/>
          </a:xfrm>
          <a:prstGeom prst="roundRect">
            <a:avLst>
              <a:gd name="adj" fmla="val 2866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r>
              <a:rPr kumimoji="1" lang="ja-JP" altLang="en-US" sz="1600" b="1" dirty="0" smtClean="0">
                <a:solidFill>
                  <a:schemeClr val="tx1"/>
                </a:solidFill>
              </a:rPr>
              <a:t>清拭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3769892" y="7305584"/>
            <a:ext cx="2464520" cy="390465"/>
          </a:xfrm>
          <a:prstGeom prst="roundRect">
            <a:avLst>
              <a:gd name="adj" fmla="val 2866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r>
              <a:rPr kumimoji="1" lang="ja-JP" altLang="en-US" sz="1600" b="1" dirty="0" smtClean="0">
                <a:solidFill>
                  <a:schemeClr val="tx1"/>
                </a:solidFill>
              </a:rPr>
              <a:t>車いすの介助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3769892" y="7788380"/>
            <a:ext cx="2464520" cy="390465"/>
          </a:xfrm>
          <a:prstGeom prst="roundRect">
            <a:avLst>
              <a:gd name="adj" fmla="val 2866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r>
              <a:rPr kumimoji="1" lang="ja-JP" altLang="en-US" sz="1600" b="1" dirty="0" smtClean="0">
                <a:solidFill>
                  <a:schemeClr val="tx1"/>
                </a:solidFill>
              </a:rPr>
              <a:t>食事の介助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3769892" y="8271176"/>
            <a:ext cx="2464520" cy="390465"/>
          </a:xfrm>
          <a:prstGeom prst="roundRect">
            <a:avLst>
              <a:gd name="adj" fmla="val 2866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r>
              <a:rPr kumimoji="1" lang="ja-JP" altLang="en-US" sz="1600" b="1" dirty="0" smtClean="0">
                <a:solidFill>
                  <a:schemeClr val="tx1"/>
                </a:solidFill>
              </a:rPr>
              <a:t>排泄ケアやおむつ交換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626838" y="6343786"/>
            <a:ext cx="2464520" cy="390465"/>
          </a:xfrm>
          <a:prstGeom prst="roundRect">
            <a:avLst>
              <a:gd name="adj" fmla="val 2866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r>
              <a:rPr kumimoji="1" lang="ja-JP" altLang="en-US" sz="1600" b="1" dirty="0" smtClean="0">
                <a:solidFill>
                  <a:schemeClr val="tx1"/>
                </a:solidFill>
              </a:rPr>
              <a:t>検査・検診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626838" y="6826582"/>
            <a:ext cx="2464520" cy="390465"/>
          </a:xfrm>
          <a:prstGeom prst="roundRect">
            <a:avLst>
              <a:gd name="adj" fmla="val 2866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r>
              <a:rPr kumimoji="1" lang="ja-JP" altLang="en-US" sz="1600" b="1" dirty="0" smtClean="0">
                <a:solidFill>
                  <a:schemeClr val="tx1"/>
                </a:solidFill>
              </a:rPr>
              <a:t>傷の</a:t>
            </a:r>
            <a:r>
              <a:rPr kumimoji="1" lang="ja-JP" altLang="en-US" sz="1600" b="1" dirty="0">
                <a:solidFill>
                  <a:schemeClr val="tx1"/>
                </a:solidFill>
              </a:rPr>
              <a:t>消毒</a:t>
            </a:r>
          </a:p>
        </p:txBody>
      </p:sp>
      <p:sp>
        <p:nvSpPr>
          <p:cNvPr id="15" name="角丸四角形 14"/>
          <p:cNvSpPr/>
          <p:nvPr/>
        </p:nvSpPr>
        <p:spPr>
          <a:xfrm>
            <a:off x="626838" y="7305584"/>
            <a:ext cx="2464520" cy="390465"/>
          </a:xfrm>
          <a:prstGeom prst="roundRect">
            <a:avLst>
              <a:gd name="adj" fmla="val 2866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r>
              <a:rPr kumimoji="1" lang="ja-JP" altLang="en-US" sz="1600" b="1" dirty="0" smtClean="0">
                <a:solidFill>
                  <a:schemeClr val="tx1"/>
                </a:solidFill>
              </a:rPr>
              <a:t>ガーゼの交換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626838" y="7788380"/>
            <a:ext cx="2464520" cy="390465"/>
          </a:xfrm>
          <a:prstGeom prst="roundRect">
            <a:avLst>
              <a:gd name="adj" fmla="val 2866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r>
              <a:rPr kumimoji="1" lang="ja-JP" altLang="en-US" sz="1600" b="1" dirty="0" smtClean="0">
                <a:solidFill>
                  <a:schemeClr val="tx1"/>
                </a:solidFill>
              </a:rPr>
              <a:t>排痰の吸引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626838" y="8271176"/>
            <a:ext cx="2464520" cy="390465"/>
          </a:xfrm>
          <a:prstGeom prst="roundRect">
            <a:avLst>
              <a:gd name="adj" fmla="val 2866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r>
              <a:rPr kumimoji="1" lang="ja-JP" altLang="en-US" sz="1600" b="1" dirty="0" smtClean="0">
                <a:solidFill>
                  <a:schemeClr val="tx1"/>
                </a:solidFill>
              </a:rPr>
              <a:t>検体採取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7234987" y="6343786"/>
            <a:ext cx="2464520" cy="390465"/>
          </a:xfrm>
          <a:prstGeom prst="roundRect">
            <a:avLst>
              <a:gd name="adj" fmla="val 2866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r>
              <a:rPr kumimoji="1" lang="ja-JP" altLang="en-US" sz="1600" b="1" dirty="0" smtClean="0">
                <a:solidFill>
                  <a:schemeClr val="tx1"/>
                </a:solidFill>
              </a:rPr>
              <a:t>医療器具の洗浄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7234987" y="6826582"/>
            <a:ext cx="2464520" cy="390465"/>
          </a:xfrm>
          <a:prstGeom prst="roundRect">
            <a:avLst>
              <a:gd name="adj" fmla="val 2866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r>
              <a:rPr kumimoji="1" lang="ja-JP" altLang="en-US" sz="1600" b="1" dirty="0" smtClean="0">
                <a:solidFill>
                  <a:schemeClr val="tx1"/>
                </a:solidFill>
              </a:rPr>
              <a:t>汚染物・廃棄物の処理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7234987" y="7305584"/>
            <a:ext cx="2464520" cy="390465"/>
          </a:xfrm>
          <a:prstGeom prst="roundRect">
            <a:avLst>
              <a:gd name="adj" fmla="val 2866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7234987" y="7788380"/>
            <a:ext cx="2464520" cy="390465"/>
          </a:xfrm>
          <a:prstGeom prst="roundRect">
            <a:avLst>
              <a:gd name="adj" fmla="val 2866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7234987" y="8271176"/>
            <a:ext cx="2464520" cy="390465"/>
          </a:xfrm>
          <a:prstGeom prst="roundRect">
            <a:avLst>
              <a:gd name="adj" fmla="val 2866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-2846229" y="6343786"/>
            <a:ext cx="2464520" cy="390465"/>
          </a:xfrm>
          <a:prstGeom prst="roundRect">
            <a:avLst>
              <a:gd name="adj" fmla="val 2866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r>
              <a:rPr kumimoji="1" lang="ja-JP" altLang="en-US" sz="1600" b="1" dirty="0" smtClean="0">
                <a:solidFill>
                  <a:schemeClr val="tx1"/>
                </a:solidFill>
              </a:rPr>
              <a:t>採血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-2846229" y="6826582"/>
            <a:ext cx="2464520" cy="390465"/>
          </a:xfrm>
          <a:prstGeom prst="roundRect">
            <a:avLst>
              <a:gd name="adj" fmla="val 2866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r>
              <a:rPr kumimoji="1" lang="ja-JP" altLang="en-US" sz="1600" b="1" dirty="0" smtClean="0">
                <a:solidFill>
                  <a:schemeClr val="tx1"/>
                </a:solidFill>
              </a:rPr>
              <a:t>感染症</a:t>
            </a:r>
            <a:r>
              <a:rPr kumimoji="1" lang="ja-JP" altLang="en-US" sz="1600" b="1" dirty="0">
                <a:solidFill>
                  <a:schemeClr val="tx1"/>
                </a:solidFill>
              </a:rPr>
              <a:t>患者</a:t>
            </a:r>
            <a:r>
              <a:rPr kumimoji="1" lang="ja-JP" altLang="en-US" sz="1600" b="1" dirty="0" smtClean="0">
                <a:solidFill>
                  <a:schemeClr val="tx1"/>
                </a:solidFill>
              </a:rPr>
              <a:t>の対応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-2846229" y="7305584"/>
            <a:ext cx="2464520" cy="390465"/>
          </a:xfrm>
          <a:prstGeom prst="roundRect">
            <a:avLst>
              <a:gd name="adj" fmla="val 2866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r>
              <a:rPr kumimoji="1" lang="ja-JP" altLang="en-US" sz="1600" b="1" dirty="0" smtClean="0">
                <a:solidFill>
                  <a:schemeClr val="tx1"/>
                </a:solidFill>
              </a:rPr>
              <a:t>抗がん薬物の取り扱い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-2846229" y="7788380"/>
            <a:ext cx="2464520" cy="390465"/>
          </a:xfrm>
          <a:prstGeom prst="roundRect">
            <a:avLst>
              <a:gd name="adj" fmla="val 2866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31" name="角丸四角形 30"/>
          <p:cNvSpPr/>
          <p:nvPr/>
        </p:nvSpPr>
        <p:spPr>
          <a:xfrm>
            <a:off x="-2846229" y="8271176"/>
            <a:ext cx="2464520" cy="390465"/>
          </a:xfrm>
          <a:prstGeom prst="roundRect">
            <a:avLst>
              <a:gd name="adj" fmla="val 2866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32" name="四角形吹き出し 31"/>
          <p:cNvSpPr/>
          <p:nvPr/>
        </p:nvSpPr>
        <p:spPr>
          <a:xfrm>
            <a:off x="-3211291" y="5088020"/>
            <a:ext cx="2829582" cy="1012996"/>
          </a:xfrm>
          <a:prstGeom prst="wedgeRectCallout">
            <a:avLst>
              <a:gd name="adj1" fmla="val -2252"/>
              <a:gd name="adj2" fmla="val 77083"/>
            </a:avLst>
          </a:prstGeom>
          <a:solidFill>
            <a:schemeClr val="bg1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kumimoji="1" lang="ja-JP" altLang="en-US" sz="1400" b="1" dirty="0" smtClean="0">
                <a:solidFill>
                  <a:schemeClr val="tx1"/>
                </a:solidFill>
              </a:rPr>
              <a:t>ニトリル製に適した作業例</a:t>
            </a:r>
            <a:endParaRPr kumimoji="1" lang="en-US" altLang="ja-JP" sz="1400" b="1" dirty="0" smtClean="0">
              <a:solidFill>
                <a:schemeClr val="tx1"/>
              </a:solidFill>
            </a:endParaRPr>
          </a:p>
          <a:p>
            <a:r>
              <a:rPr kumimoji="1" lang="en-US" altLang="ja-JP" sz="1200" dirty="0" smtClean="0">
                <a:solidFill>
                  <a:schemeClr val="tx1"/>
                </a:solidFill>
              </a:rPr>
              <a:t>※ 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ご施設のルール・運用に合わせて、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　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 入力・差し替えてください！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33" name="四角形吹き出し 32"/>
          <p:cNvSpPr/>
          <p:nvPr/>
        </p:nvSpPr>
        <p:spPr>
          <a:xfrm>
            <a:off x="7234988" y="5088020"/>
            <a:ext cx="2815824" cy="1012996"/>
          </a:xfrm>
          <a:prstGeom prst="wedgeRectCallout">
            <a:avLst>
              <a:gd name="adj1" fmla="val 999"/>
              <a:gd name="adj2" fmla="val 75895"/>
            </a:avLst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kumimoji="1" lang="ja-JP" altLang="en-US" sz="1400" b="1" dirty="0">
                <a:solidFill>
                  <a:schemeClr val="tx1"/>
                </a:solidFill>
              </a:rPr>
              <a:t>ビニル</a:t>
            </a:r>
            <a:r>
              <a:rPr kumimoji="1" lang="ja-JP" altLang="en-US" sz="1400" b="1" dirty="0" smtClean="0">
                <a:solidFill>
                  <a:schemeClr val="tx1"/>
                </a:solidFill>
              </a:rPr>
              <a:t>製に適した作業例</a:t>
            </a:r>
            <a:endParaRPr kumimoji="1" lang="en-US" altLang="ja-JP" sz="1400" b="1" dirty="0" smtClean="0">
              <a:solidFill>
                <a:schemeClr val="tx1"/>
              </a:solidFill>
            </a:endParaRPr>
          </a:p>
          <a:p>
            <a:r>
              <a:rPr kumimoji="1" lang="en-US" altLang="ja-JP" sz="1200" dirty="0" smtClean="0">
                <a:solidFill>
                  <a:schemeClr val="tx1"/>
                </a:solidFill>
              </a:rPr>
              <a:t>※ 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ご</a:t>
            </a:r>
            <a:r>
              <a:rPr kumimoji="1" lang="ja-JP" altLang="en-US" sz="1200" dirty="0">
                <a:solidFill>
                  <a:schemeClr val="tx1"/>
                </a:solidFill>
              </a:rPr>
              <a:t>施設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のルール・運用に合わせて、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　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 入力・差し替えてください！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902" y="5177658"/>
            <a:ext cx="1362198" cy="1123319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0927" y="5246346"/>
            <a:ext cx="1382450" cy="985941"/>
          </a:xfrm>
          <a:prstGeom prst="rect">
            <a:avLst/>
          </a:prstGeom>
        </p:spPr>
      </p:pic>
      <p:sp>
        <p:nvSpPr>
          <p:cNvPr id="34" name="四角形吹き出し 33"/>
          <p:cNvSpPr/>
          <p:nvPr/>
        </p:nvSpPr>
        <p:spPr>
          <a:xfrm>
            <a:off x="7234987" y="135068"/>
            <a:ext cx="2640172" cy="807623"/>
          </a:xfrm>
          <a:prstGeom prst="wedgeRectCallout">
            <a:avLst>
              <a:gd name="adj1" fmla="val -60103"/>
              <a:gd name="adj2" fmla="val -2285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kumimoji="1" lang="ja-JP" altLang="en-US" sz="1400" b="1" dirty="0" smtClean="0">
                <a:solidFill>
                  <a:schemeClr val="tx1"/>
                </a:solidFill>
              </a:rPr>
              <a:t>病院名を入力してください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473468" y="9644274"/>
            <a:ext cx="19111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000" dirty="0" smtClean="0">
                <a:solidFill>
                  <a:schemeClr val="bg1"/>
                </a:solidFill>
                <a:latin typeface="+mn-ea"/>
              </a:rPr>
              <a:t>© 2021 Medline Japan G.K.</a:t>
            </a:r>
            <a:endParaRPr kumimoji="1" lang="ja-JP" alt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573441"/>
      </p:ext>
    </p:extLst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1684</TotalTime>
  <Words>499</Words>
  <Application>Microsoft Office PowerPoint</Application>
  <PresentationFormat>A4 210 x 297 mm</PresentationFormat>
  <Paragraphs>115</Paragraphs>
  <Slides>5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1" baseType="lpstr">
      <vt:lpstr>Meiryo UI</vt:lpstr>
      <vt:lpstr>メイリオ</vt:lpstr>
      <vt:lpstr>游ゴシック</vt:lpstr>
      <vt:lpstr>Arial</vt:lpstr>
      <vt:lpstr>Wingdings</vt:lpstr>
      <vt:lpstr>デザインの設定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Medline Japan</dc:creator>
  <cp:lastModifiedBy>Watanabe, Junko</cp:lastModifiedBy>
  <cp:revision>71</cp:revision>
  <cp:lastPrinted>2021-02-01T09:57:40Z</cp:lastPrinted>
  <dcterms:created xsi:type="dcterms:W3CDTF">2021-01-28T01:34:15Z</dcterms:created>
  <dcterms:modified xsi:type="dcterms:W3CDTF">2021-02-02T07:30:25Z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78ec597b-1139-4926-a75d-3daca6e14385</vt:lpwstr>
  </property>
  <property fmtid="{D5CDD505-2E9C-101B-9397-08002B2CF9AE}" pid="3" name="Tags">
    <vt:lpwstr>Permanent</vt:lpwstr>
  </property>
  <property fmtid="{D5CDD505-2E9C-101B-9397-08002B2CF9AE}" pid="4" name="Retention">
    <vt:lpwstr>P</vt:lpwstr>
  </property>
</Properties>
</file>